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.xml" ContentType="application/vnd.openxmlformats-officedocument.presentationml.tags+xml"/>
  <Override PartName="/ppt/notesSlides/notesSlide11.xml" ContentType="application/vnd.openxmlformats-officedocument.presentationml.notesSlide+xml"/>
  <Override PartName="/ppt/tags/tag2.xml" ContentType="application/vnd.openxmlformats-officedocument.presentationml.tags+xml"/>
  <Override PartName="/ppt/notesSlides/notesSlide12.xml" ContentType="application/vnd.openxmlformats-officedocument.presentationml.notesSlide+xml"/>
  <Override PartName="/ppt/tags/tag3.xml" ContentType="application/vnd.openxmlformats-officedocument.presentationml.tags+xml"/>
  <Override PartName="/ppt/notesSlides/notesSlide13.xml" ContentType="application/vnd.openxmlformats-officedocument.presentationml.notesSlide+xml"/>
  <Override PartName="/ppt/tags/tag4.xml" ContentType="application/vnd.openxmlformats-officedocument.presentationml.tags+xml"/>
  <Override PartName="/ppt/notesSlides/notesSlide14.xml" ContentType="application/vnd.openxmlformats-officedocument.presentationml.notesSlide+xml"/>
  <Override PartName="/ppt/tags/tag5.xml" ContentType="application/vnd.openxmlformats-officedocument.presentationml.tags+xml"/>
  <Override PartName="/ppt/notesSlides/notesSlide15.xml" ContentType="application/vnd.openxmlformats-officedocument.presentationml.notesSlide+xml"/>
  <Override PartName="/ppt/tags/tag6.xml" ContentType="application/vnd.openxmlformats-officedocument.presentationml.tags+xml"/>
  <Override PartName="/ppt/notesSlides/notesSlide16.xml" ContentType="application/vnd.openxmlformats-officedocument.presentationml.notesSlide+xml"/>
  <Override PartName="/ppt/tags/tag7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8.xml" ContentType="application/vnd.openxmlformats-officedocument.presentationml.tags+xml"/>
  <Override PartName="/ppt/notesSlides/notesSlide20.xml" ContentType="application/vnd.openxmlformats-officedocument.presentationml.notesSlide+xml"/>
  <Override PartName="/ppt/tags/tag9.xml" ContentType="application/vnd.openxmlformats-officedocument.presentationml.tags+xml"/>
  <Override PartName="/ppt/notesSlides/notesSlide21.xml" ContentType="application/vnd.openxmlformats-officedocument.presentationml.notesSlide+xml"/>
  <Override PartName="/ppt/tags/tag10.xml" ContentType="application/vnd.openxmlformats-officedocument.presentationml.tags+xml"/>
  <Override PartName="/ppt/notesSlides/notesSlide22.xml" ContentType="application/vnd.openxmlformats-officedocument.presentationml.notesSlide+xml"/>
  <Override PartName="/ppt/tags/tag11.xml" ContentType="application/vnd.openxmlformats-officedocument.presentationml.tags+xml"/>
  <Override PartName="/ppt/notesSlides/notesSlide23.xml" ContentType="application/vnd.openxmlformats-officedocument.presentationml.notesSlide+xml"/>
  <Override PartName="/ppt/tags/tag12.xml" ContentType="application/vnd.openxmlformats-officedocument.presentationml.tags+xml"/>
  <Override PartName="/ppt/notesSlides/notesSlide24.xml" ContentType="application/vnd.openxmlformats-officedocument.presentationml.notesSlide+xml"/>
  <Override PartName="/ppt/tags/tag13.xml" ContentType="application/vnd.openxmlformats-officedocument.presentationml.tags+xml"/>
  <Override PartName="/ppt/notesSlides/notesSlide25.xml" ContentType="application/vnd.openxmlformats-officedocument.presentationml.notesSlide+xml"/>
  <Override PartName="/ppt/tags/tag14.xml" ContentType="application/vnd.openxmlformats-officedocument.presentationml.tags+xml"/>
  <Override PartName="/ppt/notesSlides/notesSlide26.xml" ContentType="application/vnd.openxmlformats-officedocument.presentationml.notesSlide+xml"/>
  <Override PartName="/ppt/tags/tag15.xml" ContentType="application/vnd.openxmlformats-officedocument.presentationml.tags+xml"/>
  <Override PartName="/ppt/notesSlides/notesSlide27.xml" ContentType="application/vnd.openxmlformats-officedocument.presentationml.notesSlide+xml"/>
  <Override PartName="/ppt/tags/tag16.xml" ContentType="application/vnd.openxmlformats-officedocument.presentationml.tags+xml"/>
  <Override PartName="/ppt/notesSlides/notesSlide28.xml" ContentType="application/vnd.openxmlformats-officedocument.presentationml.notesSlide+xml"/>
  <Override PartName="/ppt/tags/tag17.xml" ContentType="application/vnd.openxmlformats-officedocument.presentationml.tags+xml"/>
  <Override PartName="/ppt/notesSlides/notesSlide29.xml" ContentType="application/vnd.openxmlformats-officedocument.presentationml.notesSlide+xml"/>
  <Override PartName="/ppt/tags/tag18.xml" ContentType="application/vnd.openxmlformats-officedocument.presentationml.tag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tags/tag19.xml" ContentType="application/vnd.openxmlformats-officedocument.presentationml.tags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0" r:id="rId1"/>
  </p:sldMasterIdLst>
  <p:notesMasterIdLst>
    <p:notesMasterId r:id="rId37"/>
  </p:notesMasterIdLst>
  <p:sldIdLst>
    <p:sldId id="267" r:id="rId2"/>
    <p:sldId id="858" r:id="rId3"/>
    <p:sldId id="876" r:id="rId4"/>
    <p:sldId id="879" r:id="rId5"/>
    <p:sldId id="880" r:id="rId6"/>
    <p:sldId id="881" r:id="rId7"/>
    <p:sldId id="882" r:id="rId8"/>
    <p:sldId id="911" r:id="rId9"/>
    <p:sldId id="912" r:id="rId10"/>
    <p:sldId id="863" r:id="rId11"/>
    <p:sldId id="890" r:id="rId12"/>
    <p:sldId id="896" r:id="rId13"/>
    <p:sldId id="860" r:id="rId14"/>
    <p:sldId id="893" r:id="rId15"/>
    <p:sldId id="907" r:id="rId16"/>
    <p:sldId id="897" r:id="rId17"/>
    <p:sldId id="898" r:id="rId18"/>
    <p:sldId id="886" r:id="rId19"/>
    <p:sldId id="913" r:id="rId20"/>
    <p:sldId id="888" r:id="rId21"/>
    <p:sldId id="899" r:id="rId22"/>
    <p:sldId id="901" r:id="rId23"/>
    <p:sldId id="902" r:id="rId24"/>
    <p:sldId id="903" r:id="rId25"/>
    <p:sldId id="900" r:id="rId26"/>
    <p:sldId id="904" r:id="rId27"/>
    <p:sldId id="905" r:id="rId28"/>
    <p:sldId id="909" r:id="rId29"/>
    <p:sldId id="910" r:id="rId30"/>
    <p:sldId id="906" r:id="rId31"/>
    <p:sldId id="877" r:id="rId32"/>
    <p:sldId id="908" r:id="rId33"/>
    <p:sldId id="914" r:id="rId34"/>
    <p:sldId id="889" r:id="rId35"/>
    <p:sldId id="288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AC1677A-3C57-5A48-AAE5-90BC51130A3F}">
          <p14:sldIdLst>
            <p14:sldId id="267"/>
            <p14:sldId id="858"/>
            <p14:sldId id="876"/>
            <p14:sldId id="879"/>
            <p14:sldId id="880"/>
            <p14:sldId id="881"/>
            <p14:sldId id="882"/>
            <p14:sldId id="911"/>
            <p14:sldId id="912"/>
            <p14:sldId id="863"/>
            <p14:sldId id="890"/>
          </p14:sldIdLst>
        </p14:section>
        <p14:section name="Structure" id="{BDB4AC02-D80C-1747-822B-E270FDDAF068}">
          <p14:sldIdLst>
            <p14:sldId id="896"/>
            <p14:sldId id="860"/>
            <p14:sldId id="893"/>
            <p14:sldId id="907"/>
            <p14:sldId id="897"/>
            <p14:sldId id="898"/>
            <p14:sldId id="886"/>
            <p14:sldId id="913"/>
          </p14:sldIdLst>
        </p14:section>
        <p14:section name="Incentives and Fees" id="{6C5A7CA6-0B56-3E45-92E4-F1FEA463DF90}">
          <p14:sldIdLst>
            <p14:sldId id="888"/>
            <p14:sldId id="899"/>
            <p14:sldId id="901"/>
            <p14:sldId id="902"/>
            <p14:sldId id="903"/>
            <p14:sldId id="900"/>
            <p14:sldId id="904"/>
            <p14:sldId id="905"/>
            <p14:sldId id="909"/>
            <p14:sldId id="910"/>
            <p14:sldId id="906"/>
            <p14:sldId id="877"/>
            <p14:sldId id="908"/>
            <p14:sldId id="914"/>
          </p14:sldIdLst>
        </p14:section>
        <p14:section name="Conclusion" id="{01665DD1-3FCE-F94A-BF3C-F2BBE7374E55}">
          <p14:sldIdLst>
            <p14:sldId id="889"/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50"/>
    <a:srgbClr val="D6D6D6"/>
    <a:srgbClr val="797979"/>
    <a:srgbClr val="000000"/>
    <a:srgbClr val="515151"/>
    <a:srgbClr val="929292"/>
    <a:srgbClr val="CBCBCB"/>
    <a:srgbClr val="424242"/>
    <a:srgbClr val="AAAAAA"/>
    <a:srgbClr val="FA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726" autoAdjust="0"/>
    <p:restoredTop sz="91630"/>
  </p:normalViewPr>
  <p:slideViewPr>
    <p:cSldViewPr snapToGrid="0" snapToObjects="1">
      <p:cViewPr varScale="1">
        <p:scale>
          <a:sx n="143" d="100"/>
          <a:sy n="143" d="100"/>
        </p:scale>
        <p:origin x="208" y="2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F61FF9-6E71-7D42-A6E3-1A3B5550DF7D}" type="datetimeFigureOut">
              <a:rPr lang="en-US" smtClean="0"/>
              <a:t>7/1/24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52A660-B5A9-DD4E-88B8-20936D2AA6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110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008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9627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680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3128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615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8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9777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722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6412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4455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41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“backbone of the online platforms”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179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5650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30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06377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882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1249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5930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714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42732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2518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651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2159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06467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85605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217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6667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071DB1-053D-46AE-9B5A-7FC70BBFB3C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931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5128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789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376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07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4607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3829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52A660-B5A9-DD4E-88B8-20936D2AA61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227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881BB0-928B-474C-A36F-F666DBA8FCDF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9908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07654-A6C4-BF44-8B3D-F50C34560F38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85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E396F-4266-2149-9CAB-12F84AE626A3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524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D2244-3151-CB47-9705-63800032F965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1600200" y="6515100"/>
            <a:ext cx="5901189" cy="320040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826240" y="6492240"/>
            <a:ext cx="365760" cy="365760"/>
          </a:xfrm>
        </p:spPr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034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D5363-0D0B-F94D-AEBB-7987D4D97A91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93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7AB0A-D9F3-9241-921F-99C9CD4E4938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624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CB59D-FC7C-A344-80A9-A31DD341D3D9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56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62A3D-00A5-E441-9F6A-FB8943424EEC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7656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A9767-8131-2647-9EFD-D13FC6DE7C6C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875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7AD9C-8344-364E-BBD7-FC0E48C03575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694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4B999E44-04A7-5F40-B651-4463568A8ADB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053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C49661-BE80-8D44-8992-848C894E6DE6}" type="datetime1">
              <a:rPr lang="en-US" smtClean="0"/>
              <a:t>7/1/24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537960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826240" y="649224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396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6.png"/><Relationship Id="rId7" Type="http://schemas.microsoft.com/office/2007/relationships/hdphoto" Target="../media/hdphoto2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13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notesSlide" Target="../notesSlides/notesSlide14.xml"/><Relationship Id="rId7" Type="http://schemas.microsoft.com/office/2007/relationships/hdphoto" Target="../media/hdphoto2.wdp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6" Type="http://schemas.openxmlformats.org/officeDocument/2006/relationships/image" Target="../media/image22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notesSlide" Target="../notesSlides/notesSlide16.xml"/><Relationship Id="rId7" Type="http://schemas.microsoft.com/office/2007/relationships/hdphoto" Target="../media/hdphoto2.wdp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23.png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werreviews.com/insights/information-shoppers-want-product-review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2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2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3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4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notesSlide" Target="../notesSlides/notesSlide27.xml"/><Relationship Id="rId7" Type="http://schemas.openxmlformats.org/officeDocument/2006/relationships/image" Target="../media/image1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notesSlide" Target="../notesSlides/notesSlide29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owerreviews.com/insights/information-shoppers-want-product-reviews/" TargetMode="Externa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notesSlide" Target="../notesSlides/notesSlide30.xml"/><Relationship Id="rId7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6" Type="http://schemas.microsoft.com/office/2007/relationships/hdphoto" Target="../media/hdphoto1.wdp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microsoft.com/office/2007/relationships/hdphoto" Target="../media/hdphoto2.wdp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19.png"/><Relationship Id="rId3" Type="http://schemas.openxmlformats.org/officeDocument/2006/relationships/hyperlink" Target="https://papers.ssrn.com/sol3/papers.cfm?abstract_id=4875071" TargetMode="External"/><Relationship Id="rId7" Type="http://schemas.openxmlformats.org/officeDocument/2006/relationships/hyperlink" Target="mailto:mhamilton@katz.pitt.edu" TargetMode="External"/><Relationship Id="rId12" Type="http://schemas.microsoft.com/office/2007/relationships/hdphoto" Target="../media/hdphoto2.wdp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tic54@pitt.edu" TargetMode="External"/><Relationship Id="rId11" Type="http://schemas.openxmlformats.org/officeDocument/2006/relationships/image" Target="../media/image18.png"/><Relationship Id="rId5" Type="http://schemas.openxmlformats.org/officeDocument/2006/relationships/hyperlink" Target="https://mhamilton-pitt.github.io/publications/" TargetMode="External"/><Relationship Id="rId10" Type="http://schemas.microsoft.com/office/2007/relationships/hdphoto" Target="../media/hdphoto1.wdp"/><Relationship Id="rId4" Type="http://schemas.openxmlformats.org/officeDocument/2006/relationships/hyperlink" Target="https://tcui-pitt.github.io/" TargetMode="External"/><Relationship Id="rId9" Type="http://schemas.openxmlformats.org/officeDocument/2006/relationships/image" Target="../media/image17.png"/><Relationship Id="rId14" Type="http://schemas.openxmlformats.org/officeDocument/2006/relationships/image" Target="../media/image3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owerreviews.com/insights/information-shoppers-want-product-review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owerreviews.com/insights/information-shoppers-want-product-review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powerreviews.com/insights/information-shoppers-want-product-reviews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hyperlink" Target="https://www.powerreviews.com/insights/information-shoppers-want-product-review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werreviews.com/insights/information-shoppers-want-product-review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werreviews.com/insights/information-shoppers-want-product-reviews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D672B93D-D69B-3848-A3F7-341D99631C09}"/>
              </a:ext>
            </a:extLst>
          </p:cNvPr>
          <p:cNvGrpSpPr/>
          <p:nvPr/>
        </p:nvGrpSpPr>
        <p:grpSpPr>
          <a:xfrm>
            <a:off x="1109074" y="2640593"/>
            <a:ext cx="9973851" cy="784745"/>
            <a:chOff x="1212998" y="2730379"/>
            <a:chExt cx="9973851" cy="78474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EB157B6-ED9E-CB4D-B4CC-BF9BDFC965C4}"/>
                </a:ext>
              </a:extLst>
            </p:cNvPr>
            <p:cNvSpPr txBox="1"/>
            <p:nvPr/>
          </p:nvSpPr>
          <p:spPr>
            <a:xfrm>
              <a:off x="1351400" y="2930349"/>
              <a:ext cx="9835449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200" dirty="0">
                  <a:latin typeface="Baskerville" panose="02020502070401020303" pitchFamily="18" charset="0"/>
                  <a:ea typeface="Baskerville" panose="02020502070401020303" pitchFamily="18" charset="0"/>
                </a:rPr>
                <a:t>Fresh Rating Systems: Structure, Incentives, and Fees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F224AC38-E17E-7F49-A4C7-AB4063E4BF22}"/>
                </a:ext>
              </a:extLst>
            </p:cNvPr>
            <p:cNvGrpSpPr/>
            <p:nvPr/>
          </p:nvGrpSpPr>
          <p:grpSpPr>
            <a:xfrm>
              <a:off x="1212998" y="2730379"/>
              <a:ext cx="9835449" cy="744919"/>
              <a:chOff x="1086701" y="2994647"/>
              <a:chExt cx="9164117" cy="617215"/>
            </a:xfrm>
          </p:grpSpPr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17277D46-7D76-F44B-A09E-B9910EBCD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61327" y="2994647"/>
                <a:ext cx="0" cy="61721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DE43DC-FE87-B449-98CE-234D7B333E5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86701" y="3218772"/>
                <a:ext cx="9164117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77C44A6A-A084-EA4D-AFC2-D15FC9CC2B7F}"/>
              </a:ext>
            </a:extLst>
          </p:cNvPr>
          <p:cNvSpPr txBox="1"/>
          <p:nvPr/>
        </p:nvSpPr>
        <p:spPr>
          <a:xfrm>
            <a:off x="1218558" y="4470185"/>
            <a:ext cx="989328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Titing Cui</a:t>
            </a:r>
            <a:r>
              <a:rPr lang="en-US" sz="24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1,2</a:t>
            </a:r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, </a:t>
            </a:r>
            <a:r>
              <a:rPr lang="en-US" sz="2400" b="1" dirty="0">
                <a:latin typeface="Baskerville" panose="02020502070401020303" pitchFamily="18" charset="0"/>
                <a:ea typeface="Baskerville" panose="02020502070401020303" pitchFamily="18" charset="0"/>
              </a:rPr>
              <a:t>Michael L. Hamilton</a:t>
            </a:r>
            <a:r>
              <a:rPr lang="en-US" sz="24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EFE1F7-158C-FA47-88CA-AB24B2D6761C}"/>
              </a:ext>
            </a:extLst>
          </p:cNvPr>
          <p:cNvSpPr txBox="1"/>
          <p:nvPr/>
        </p:nvSpPr>
        <p:spPr>
          <a:xfrm>
            <a:off x="2832424" y="5346842"/>
            <a:ext cx="6665550" cy="615553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sz="1700" i="1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sz="1700" i="1" dirty="0">
                <a:latin typeface="Baskerville" panose="02020502070401020303" pitchFamily="18" charset="0"/>
                <a:ea typeface="Baskerville" panose="02020502070401020303" pitchFamily="18" charset="0"/>
              </a:rPr>
              <a:t>Collins School of Business, University of Tulsa</a:t>
            </a:r>
          </a:p>
          <a:p>
            <a:pPr algn="ctr"/>
            <a:r>
              <a:rPr lang="en-US" sz="1700" i="1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sz="1700" i="1" dirty="0">
                <a:latin typeface="Baskerville" panose="02020502070401020303" pitchFamily="18" charset="0"/>
                <a:ea typeface="Baskerville" panose="02020502070401020303" pitchFamily="18" charset="0"/>
              </a:rPr>
              <a:t>Katz Graduate School of Business, University of Pittsburgh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6845745-5576-9FE5-0E18-72EAE4C98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665" y="398978"/>
            <a:ext cx="3437203" cy="146726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AC9BEC-B3D3-4821-87A2-F98DCAE74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27BA916-7042-40FE-951B-A9AD540BE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026" name="Picture 2" descr="UTulsa Grad Business (@UTulsaGradBus) / X">
            <a:extLst>
              <a:ext uri="{FF2B5EF4-FFF2-40B4-BE49-F238E27FC236}">
                <a16:creationId xmlns:a16="http://schemas.microsoft.com/office/drawing/2014/main" id="{3FBB8F8D-01C0-07A7-F5E6-846EA2B6F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7977" y="299790"/>
            <a:ext cx="2026526" cy="2026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9167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 and Market Disintermediation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MSOM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pic>
        <p:nvPicPr>
          <p:cNvPr id="8" name="Picture 7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B16B1C67-BAC4-5D82-0258-39549568B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3761" y="2550265"/>
            <a:ext cx="1188019" cy="1541342"/>
          </a:xfrm>
          <a:prstGeom prst="rect">
            <a:avLst/>
          </a:prstGeom>
        </p:spPr>
      </p:pic>
      <p:pic>
        <p:nvPicPr>
          <p:cNvPr id="10" name="Picture 9" descr="A drawing of a small building&#10;&#10;Description automatically generated">
            <a:extLst>
              <a:ext uri="{FF2B5EF4-FFF2-40B4-BE49-F238E27FC236}">
                <a16:creationId xmlns:a16="http://schemas.microsoft.com/office/drawing/2014/main" id="{A93DC380-34F5-A5A7-83D0-75D4707ED7B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43733" y="4264398"/>
            <a:ext cx="1783225" cy="1783225"/>
          </a:xfrm>
          <a:prstGeom prst="rect">
            <a:avLst/>
          </a:prstGeom>
        </p:spPr>
      </p:pic>
      <p:pic>
        <p:nvPicPr>
          <p:cNvPr id="12" name="Picture 11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5E46393B-763F-DC2F-1DE5-2AFBAC3A3B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10512" y="4486867"/>
            <a:ext cx="2340752" cy="1338289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132410-E913-2180-C11A-59969A381000}"/>
              </a:ext>
            </a:extLst>
          </p:cNvPr>
          <p:cNvCxnSpPr/>
          <p:nvPr/>
        </p:nvCxnSpPr>
        <p:spPr>
          <a:xfrm flipV="1">
            <a:off x="7600859" y="4102877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A879FF17-6320-F3DE-8593-4DED882DC66A}"/>
              </a:ext>
            </a:extLst>
          </p:cNvPr>
          <p:cNvCxnSpPr>
            <a:cxnSpLocks/>
          </p:cNvCxnSpPr>
          <p:nvPr/>
        </p:nvCxnSpPr>
        <p:spPr>
          <a:xfrm flipH="1" flipV="1">
            <a:off x="9588155" y="4121680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Multiply 22">
            <a:extLst>
              <a:ext uri="{FF2B5EF4-FFF2-40B4-BE49-F238E27FC236}">
                <a16:creationId xmlns:a16="http://schemas.microsoft.com/office/drawing/2014/main" id="{E21659B2-FB48-A100-935F-BC30F526EFDB}"/>
              </a:ext>
            </a:extLst>
          </p:cNvPr>
          <p:cNvSpPr/>
          <p:nvPr/>
        </p:nvSpPr>
        <p:spPr>
          <a:xfrm rot="2025844">
            <a:off x="7736274" y="4335619"/>
            <a:ext cx="429495" cy="30927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ultiply 23">
            <a:extLst>
              <a:ext uri="{FF2B5EF4-FFF2-40B4-BE49-F238E27FC236}">
                <a16:creationId xmlns:a16="http://schemas.microsoft.com/office/drawing/2014/main" id="{0122C570-9668-4B8D-4C3E-33DF29EC5E0E}"/>
              </a:ext>
            </a:extLst>
          </p:cNvPr>
          <p:cNvSpPr/>
          <p:nvPr/>
        </p:nvSpPr>
        <p:spPr>
          <a:xfrm rot="19768093">
            <a:off x="9678131" y="4365277"/>
            <a:ext cx="429495" cy="30927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5AF8B11-2865-7F6A-8669-16565BE888B7}"/>
              </a:ext>
            </a:extLst>
          </p:cNvPr>
          <p:cNvCxnSpPr/>
          <p:nvPr/>
        </p:nvCxnSpPr>
        <p:spPr>
          <a:xfrm>
            <a:off x="7728117" y="5320145"/>
            <a:ext cx="2215616" cy="0"/>
          </a:xfrm>
          <a:prstGeom prst="straightConnector1">
            <a:avLst/>
          </a:prstGeom>
          <a:ln w="571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351F8ED-31C7-257C-DAED-C07589617C0D}"/>
              </a:ext>
            </a:extLst>
          </p:cNvPr>
          <p:cNvSpPr txBox="1"/>
          <p:nvPr/>
        </p:nvSpPr>
        <p:spPr>
          <a:xfrm>
            <a:off x="366593" y="1112918"/>
            <a:ext cx="5997367" cy="5421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reviews into a single, numeric measure of service provider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customer </a:t>
            </a:r>
            <a:endParaRPr lang="en-US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customers investigate reviews before purchasing</a:t>
            </a:r>
            <a:endParaRPr lang="en-US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occurs when users connect to services on the platform but transact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off the platform.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As many as 90% of transactions can occur off platform for some industries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[5, 6]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source of temporal staling we focus on in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issue: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Sequential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Rating not determined by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Temporal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No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A094C3-9DB3-040F-10C1-C616E565C511}"/>
              </a:ext>
            </a:extLst>
          </p:cNvPr>
          <p:cNvSpPr txBox="1"/>
          <p:nvPr/>
        </p:nvSpPr>
        <p:spPr>
          <a:xfrm>
            <a:off x="9307309" y="2430226"/>
            <a:ext cx="28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E92DC6-66DD-5AF3-F355-634E96DED8B1}"/>
              </a:ext>
            </a:extLst>
          </p:cNvPr>
          <p:cNvSpPr txBox="1"/>
          <p:nvPr/>
        </p:nvSpPr>
        <p:spPr>
          <a:xfrm>
            <a:off x="231371" y="6140818"/>
            <a:ext cx="474043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i="1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(*)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UberEats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uses a truncated window of the average of the last 100 reviews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6886B2-E5C1-BF02-DDBF-5A92AC115EFA}"/>
              </a:ext>
            </a:extLst>
          </p:cNvPr>
          <p:cNvSpPr txBox="1"/>
          <p:nvPr/>
        </p:nvSpPr>
        <p:spPr>
          <a:xfrm>
            <a:off x="3836276" y="6003461"/>
            <a:ext cx="7892329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[5]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Sekar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et al, 2023. Platform Disintermediation: Information Effects and Pricing Remedies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[6] Zhu, 2019. </a:t>
            </a:r>
            <a:r>
              <a:rPr lang="en-US" sz="1000" i="1" dirty="0">
                <a:solidFill>
                  <a:srgbClr val="282828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Why Some Platforms Thrive and Others Don’t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EF1FEBF-6113-FE0F-5552-32D6AE3EE075}"/>
              </a:ext>
            </a:extLst>
          </p:cNvPr>
          <p:cNvSpPr txBox="1"/>
          <p:nvPr/>
        </p:nvSpPr>
        <p:spPr>
          <a:xfrm>
            <a:off x="8509466" y="5339220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($$$)</a:t>
            </a:r>
          </a:p>
        </p:txBody>
      </p:sp>
      <p:pic>
        <p:nvPicPr>
          <p:cNvPr id="4" name="Picture 8" descr="Image">
            <a:extLst>
              <a:ext uri="{FF2B5EF4-FFF2-40B4-BE49-F238E27FC236}">
                <a16:creationId xmlns:a16="http://schemas.microsoft.com/office/drawing/2014/main" id="{1953D2CF-3D79-52D0-5D0F-0489329DAC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13" t="38954" r="11824" b="12923"/>
          <a:stretch/>
        </p:blipFill>
        <p:spPr bwMode="auto">
          <a:xfrm>
            <a:off x="8391323" y="1428312"/>
            <a:ext cx="1188020" cy="87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089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9D89899-2019-2076-84B8-94D227C2E49A}"/>
              </a:ext>
            </a:extLst>
          </p:cNvPr>
          <p:cNvSpPr/>
          <p:nvPr/>
        </p:nvSpPr>
        <p:spPr>
          <a:xfrm>
            <a:off x="463393" y="1200122"/>
            <a:ext cx="10049509" cy="4785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>
                <a:latin typeface="Baskerville"/>
              </a:rPr>
              <a:t>1. Consider how to change the structure of ratings to mitigate sequential staling</a:t>
            </a:r>
            <a:endParaRPr lang="en-US" dirty="0">
              <a:latin typeface="Baskerville"/>
            </a:endParaRPr>
          </a:p>
          <a:p>
            <a:pPr marL="342900" indent="-342900">
              <a:spcAft>
                <a:spcPts val="600"/>
              </a:spcAft>
              <a:buBlip>
                <a:blip r:embed="rId4"/>
              </a:buBlip>
            </a:pPr>
            <a:r>
              <a:rPr lang="en-US" dirty="0">
                <a:latin typeface="Baskerville"/>
              </a:rPr>
              <a:t>Introduce class of oblivious rating systems. Identify the ⍺-moving average rating system as asymptotically optimal rating system for mitigating issues due to sequential staling. </a:t>
            </a:r>
          </a:p>
          <a:p>
            <a:pPr marL="342900" indent="-342900">
              <a:spcAft>
                <a:spcPts val="600"/>
              </a:spcAft>
              <a:buBlip>
                <a:blip r:embed="rId4"/>
              </a:buBlip>
            </a:pPr>
            <a:r>
              <a:rPr lang="en-US" dirty="0">
                <a:latin typeface="Baskerville"/>
              </a:rPr>
              <a:t>We compare the ⍺-moving average rating system with L-Sliding Windows. Prove moving average is a smooth version of the truncated windows</a:t>
            </a:r>
            <a:r>
              <a:rPr lang="en-US" baseline="30000" dirty="0">
                <a:latin typeface="Baskerville"/>
              </a:rPr>
              <a:t>[2,8] </a:t>
            </a:r>
            <a:r>
              <a:rPr lang="en-US" dirty="0">
                <a:latin typeface="Baskerville"/>
              </a:rPr>
              <a:t>systems with often superior protection.</a:t>
            </a: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pPr>
              <a:spcAft>
                <a:spcPts val="600"/>
              </a:spcAft>
            </a:pPr>
            <a:r>
              <a:rPr lang="en-US" altLang="zh-CN" b="1" dirty="0">
                <a:latin typeface="Baskerville"/>
              </a:rPr>
              <a:t>2. Introduce penalty reviews to prevent temporal staling caused by disintermediation </a:t>
            </a:r>
          </a:p>
          <a:p>
            <a:pPr marL="342900" indent="-342900">
              <a:spcAft>
                <a:spcPts val="600"/>
              </a:spcAft>
              <a:buBlip>
                <a:blip r:embed="rId4"/>
              </a:buBlip>
            </a:pPr>
            <a:r>
              <a:rPr lang="en-US" dirty="0">
                <a:latin typeface="Baskerville"/>
              </a:rPr>
              <a:t>Give a model of online platforms that facilitate interactions between service providers and customers and analyze how to set the penalty term and fee for a rating system. </a:t>
            </a:r>
          </a:p>
          <a:p>
            <a:pPr marL="342900" indent="-342900">
              <a:spcAft>
                <a:spcPts val="600"/>
              </a:spcAft>
              <a:buBlip>
                <a:blip r:embed="rId4"/>
              </a:buBlip>
            </a:pPr>
            <a:r>
              <a:rPr lang="en-US" dirty="0">
                <a:latin typeface="Baskerville"/>
              </a:rPr>
              <a:t>We give a sharp condition for when the penalty and free mitigates temporal staling by encouraging service providers to continuously value new reviews.</a:t>
            </a:r>
          </a:p>
          <a:p>
            <a:pPr marL="342900" indent="-342900">
              <a:spcAft>
                <a:spcPts val="600"/>
              </a:spcAft>
              <a:buBlip>
                <a:blip r:embed="rId4"/>
              </a:buBlip>
            </a:pPr>
            <a:r>
              <a:rPr lang="en-US" dirty="0">
                <a:latin typeface="Baskerville"/>
              </a:rPr>
              <a:t>We give a prior-free way of choosing the penalty and fee which guarantees ¾ of the optimal revenue.</a:t>
            </a:r>
          </a:p>
          <a:p>
            <a:pPr marL="342900" indent="-342900">
              <a:buBlip>
                <a:blip r:embed="rId4"/>
              </a:buBlip>
            </a:pPr>
            <a:endParaRPr lang="en-US" dirty="0"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3439A-DDCC-70BE-5E53-0A958F5D6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974D27-A2A0-49E6-AF9F-8D998D987393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Contributions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2FBA28-4E98-4429-8774-20C767FE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78EEED-7DF0-E8C0-0AD3-6F260DCE93D3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8482D0-0EEB-7D0B-9200-E6314D83E7BB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331BF2C-7DA2-EC6C-86D8-3CAEEB17F6AF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[2]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Mahfuze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. 2023. Optimal Design of Ratings History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[7] </a:t>
            </a:r>
            <a:r>
              <a:rPr lang="en-US" sz="1000" b="0" i="1" dirty="0" err="1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Carnehl</a:t>
            </a:r>
            <a:r>
              <a:rPr lang="en-US" sz="1000" b="0" i="1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et al., 2023. Pricing for the stars: Dynamic pricing in the presence of rating systems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[8]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Aperjis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et al., 2010. </a:t>
            </a:r>
            <a:r>
              <a:rPr lang="en-US" sz="1000" i="1" dirty="0">
                <a:solidFill>
                  <a:srgbClr val="202225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Optimal Windows for Aggregating Ratings in Electronic Marketplaces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7E6946-ED75-792B-6A90-4F9D0EC75A9F}"/>
              </a:ext>
            </a:extLst>
          </p:cNvPr>
          <p:cNvSpPr txBox="1"/>
          <p:nvPr/>
        </p:nvSpPr>
        <p:spPr>
          <a:xfrm>
            <a:off x="8596464" y="2485089"/>
            <a:ext cx="1253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(Full Paper)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387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/>
              <p:nvPr/>
            </p:nvSpPr>
            <p:spPr>
              <a:xfrm>
                <a:off x="552612" y="1108257"/>
                <a:ext cx="6431659" cy="44935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sequentially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service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w_t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2" y="1108257"/>
                <a:ext cx="6431659" cy="4493538"/>
              </a:xfrm>
              <a:prstGeom prst="rect">
                <a:avLst/>
              </a:prstGeom>
              <a:blipFill>
                <a:blip r:embed="rId4"/>
                <a:stretch>
                  <a:fillRect l="-787" t="-8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AD3D26F-4614-0D9C-1991-E5F2A1856EAA}"/>
              </a:ext>
            </a:extLst>
          </p:cNvPr>
          <p:cNvGrpSpPr/>
          <p:nvPr/>
        </p:nvGrpSpPr>
        <p:grpSpPr>
          <a:xfrm>
            <a:off x="2194062" y="5237373"/>
            <a:ext cx="1574379" cy="475950"/>
            <a:chOff x="2279866" y="5038428"/>
            <a:chExt cx="1574379" cy="47595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2680AE5-6192-1F52-9F84-E7E36FB1A9FC}"/>
                </a:ext>
              </a:extLst>
            </p:cNvPr>
            <p:cNvSpPr txBox="1"/>
            <p:nvPr/>
          </p:nvSpPr>
          <p:spPr>
            <a:xfrm>
              <a:off x="2315568" y="5145046"/>
              <a:ext cx="15029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latin typeface="Baskerville" panose="02020502070401020303" pitchFamily="18" charset="0"/>
                  <a:ea typeface="Baskerville" panose="02020502070401020303" pitchFamily="18" charset="0"/>
                </a:rPr>
                <a:t>No Switch Error</a:t>
              </a:r>
            </a:p>
          </p:txBody>
        </p:sp>
        <p:sp>
          <p:nvSpPr>
            <p:cNvPr id="11" name="Left Brace 10">
              <a:extLst>
                <a:ext uri="{FF2B5EF4-FFF2-40B4-BE49-F238E27FC236}">
                  <a16:creationId xmlns:a16="http://schemas.microsoft.com/office/drawing/2014/main" id="{01FFA99C-E3A0-FEB7-9F34-2A96FDA45E0F}"/>
                </a:ext>
              </a:extLst>
            </p:cNvPr>
            <p:cNvSpPr/>
            <p:nvPr/>
          </p:nvSpPr>
          <p:spPr>
            <a:xfrm rot="16200000">
              <a:off x="2989332" y="4328962"/>
              <a:ext cx="155448" cy="1574379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0CD8FF3-4941-8D79-FB0E-0274A97B4C7D}"/>
              </a:ext>
            </a:extLst>
          </p:cNvPr>
          <p:cNvGrpSpPr/>
          <p:nvPr/>
        </p:nvGrpSpPr>
        <p:grpSpPr>
          <a:xfrm>
            <a:off x="4550794" y="5237372"/>
            <a:ext cx="1574379" cy="499003"/>
            <a:chOff x="4550794" y="5004626"/>
            <a:chExt cx="1574379" cy="49900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D241C8A-D1AF-4988-4585-8F5BAAC385FA}"/>
                </a:ext>
              </a:extLst>
            </p:cNvPr>
            <p:cNvSpPr txBox="1"/>
            <p:nvPr/>
          </p:nvSpPr>
          <p:spPr>
            <a:xfrm>
              <a:off x="4848335" y="5134297"/>
              <a:ext cx="1211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latin typeface="Baskerville" panose="02020502070401020303" pitchFamily="18" charset="0"/>
                  <a:ea typeface="Baskerville" panose="02020502070401020303" pitchFamily="18" charset="0"/>
                </a:rPr>
                <a:t>Switch Error</a:t>
              </a:r>
            </a:p>
          </p:txBody>
        </p:sp>
        <p:sp>
          <p:nvSpPr>
            <p:cNvPr id="13" name="Left Brace 12">
              <a:extLst>
                <a:ext uri="{FF2B5EF4-FFF2-40B4-BE49-F238E27FC236}">
                  <a16:creationId xmlns:a16="http://schemas.microsoft.com/office/drawing/2014/main" id="{87F63BE2-B6C2-88F1-1FA2-38061277DF90}"/>
                </a:ext>
              </a:extLst>
            </p:cNvPr>
            <p:cNvSpPr/>
            <p:nvPr/>
          </p:nvSpPr>
          <p:spPr>
            <a:xfrm rot="16200000">
              <a:off x="5260260" y="4295160"/>
              <a:ext cx="155448" cy="1574379"/>
            </a:xfrm>
            <a:prstGeom prst="leftBrac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879958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/>
              <p:nvPr/>
            </p:nvSpPr>
            <p:spPr>
              <a:xfrm>
                <a:off x="552610" y="1108257"/>
                <a:ext cx="6181331" cy="44935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sequentially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service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w_t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0" y="1108257"/>
                <a:ext cx="6181331" cy="4493538"/>
              </a:xfrm>
              <a:prstGeom prst="rect">
                <a:avLst/>
              </a:prstGeom>
              <a:blipFill>
                <a:blip r:embed="rId4"/>
                <a:stretch>
                  <a:fillRect l="-820" t="-8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</p:txBody>
      </p:sp>
      <p:pic>
        <p:nvPicPr>
          <p:cNvPr id="11" name="Picture 10" descr="A drawing of a small building&#10;&#10;Description automatically generated">
            <a:extLst>
              <a:ext uri="{FF2B5EF4-FFF2-40B4-BE49-F238E27FC236}">
                <a16:creationId xmlns:a16="http://schemas.microsoft.com/office/drawing/2014/main" id="{B00A8DFC-2E19-5AE4-EFEE-09263FA4CF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6513" y="4233128"/>
            <a:ext cx="1783225" cy="1783225"/>
          </a:xfrm>
          <a:prstGeom prst="rect">
            <a:avLst/>
          </a:prstGeom>
        </p:spPr>
      </p:pic>
      <p:pic>
        <p:nvPicPr>
          <p:cNvPr id="12" name="Picture 11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B9D9D194-350A-8F8B-3190-6036F9021A7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24981" y="4530552"/>
            <a:ext cx="2340752" cy="13382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F015A9-DEB6-DEE8-BA5E-970F674B034F}"/>
              </a:ext>
            </a:extLst>
          </p:cNvPr>
          <p:cNvSpPr txBox="1"/>
          <p:nvPr/>
        </p:nvSpPr>
        <p:spPr>
          <a:xfrm>
            <a:off x="7767484" y="2931833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FE4F5B-3811-2C9A-FA57-0739EEBB52DB}"/>
              </a:ext>
            </a:extLst>
          </p:cNvPr>
          <p:cNvSpPr txBox="1"/>
          <p:nvPr/>
        </p:nvSpPr>
        <p:spPr>
          <a:xfrm>
            <a:off x="8724887" y="4160517"/>
            <a:ext cx="447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>
              <a:solidFill>
                <a:srgbClr val="00B05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510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042 -0.01088 L -0.11498 -0.0108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3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0.0162 L -0.01835 -0.17916 " pathEditMode="relative" ptsTypes="AA">
                                      <p:cBhvr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5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</p:txBody>
      </p:sp>
      <p:pic>
        <p:nvPicPr>
          <p:cNvPr id="11" name="Picture 10" descr="A drawing of a small building&#10;&#10;Description automatically generated">
            <a:extLst>
              <a:ext uri="{FF2B5EF4-FFF2-40B4-BE49-F238E27FC236}">
                <a16:creationId xmlns:a16="http://schemas.microsoft.com/office/drawing/2014/main" id="{B00A8DFC-2E19-5AE4-EFEE-09263FA4C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6513" y="4233128"/>
            <a:ext cx="1783225" cy="1783225"/>
          </a:xfrm>
          <a:prstGeom prst="rect">
            <a:avLst/>
          </a:prstGeom>
        </p:spPr>
      </p:pic>
      <p:pic>
        <p:nvPicPr>
          <p:cNvPr id="12" name="Picture 11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B9D9D194-350A-8F8B-3190-6036F9021A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24981" y="4530552"/>
            <a:ext cx="2340752" cy="13382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F015A9-DEB6-DEE8-BA5E-970F674B034F}"/>
              </a:ext>
            </a:extLst>
          </p:cNvPr>
          <p:cNvSpPr txBox="1"/>
          <p:nvPr/>
        </p:nvSpPr>
        <p:spPr>
          <a:xfrm>
            <a:off x="7767484" y="2931833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/w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FE4F5B-3811-2C9A-FA57-0739EEBB52DB}"/>
              </a:ext>
            </a:extLst>
          </p:cNvPr>
          <p:cNvSpPr txBox="1"/>
          <p:nvPr/>
        </p:nvSpPr>
        <p:spPr>
          <a:xfrm>
            <a:off x="8718624" y="4160517"/>
            <a:ext cx="338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endParaRPr lang="en-US" dirty="0">
              <a:solidFill>
                <a:srgbClr val="00B05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5DF88A-B3C3-876A-4841-9D079F0D1363}"/>
              </a:ext>
            </a:extLst>
          </p:cNvPr>
          <p:cNvSpPr txBox="1"/>
          <p:nvPr/>
        </p:nvSpPr>
        <p:spPr>
          <a:xfrm>
            <a:off x="7778125" y="328014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4EA3E5-49ED-EAD4-27A1-2288159E3440}"/>
                  </a:ext>
                </a:extLst>
              </p:cNvPr>
              <p:cNvSpPr txBox="1"/>
              <p:nvPr/>
            </p:nvSpPr>
            <p:spPr>
              <a:xfrm>
                <a:off x="552610" y="1108257"/>
                <a:ext cx="6181331" cy="44935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sequentially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service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w_t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4EA3E5-49ED-EAD4-27A1-2288159E344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0" y="1108257"/>
                <a:ext cx="6181331" cy="4493538"/>
              </a:xfrm>
              <a:prstGeom prst="rect">
                <a:avLst/>
              </a:prstGeom>
              <a:blipFill>
                <a:blip r:embed="rId8"/>
                <a:stretch>
                  <a:fillRect l="-820" t="-8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2108963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092 L -0.13581 0.0039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32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3 -0.02268 L 0.04271 -0.13356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2" y="-5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</p:txBody>
      </p:sp>
      <p:pic>
        <p:nvPicPr>
          <p:cNvPr id="11" name="Picture 10" descr="A drawing of a small building&#10;&#10;Description automatically generated">
            <a:extLst>
              <a:ext uri="{FF2B5EF4-FFF2-40B4-BE49-F238E27FC236}">
                <a16:creationId xmlns:a16="http://schemas.microsoft.com/office/drawing/2014/main" id="{B00A8DFC-2E19-5AE4-EFEE-09263FA4C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6513" y="4233128"/>
            <a:ext cx="1783225" cy="17832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F015A9-DEB6-DEE8-BA5E-970F674B034F}"/>
              </a:ext>
            </a:extLst>
          </p:cNvPr>
          <p:cNvSpPr txBox="1"/>
          <p:nvPr/>
        </p:nvSpPr>
        <p:spPr>
          <a:xfrm>
            <a:off x="7767484" y="2931833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/w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5DF88A-B3C3-876A-4841-9D079F0D1363}"/>
              </a:ext>
            </a:extLst>
          </p:cNvPr>
          <p:cNvSpPr txBox="1"/>
          <p:nvPr/>
        </p:nvSpPr>
        <p:spPr>
          <a:xfrm>
            <a:off x="7778125" y="328014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)/(w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 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3CC6E4A-AFDA-E137-1412-FFDF5069E99D}"/>
                  </a:ext>
                </a:extLst>
              </p:cNvPr>
              <p:cNvSpPr txBox="1"/>
              <p:nvPr/>
            </p:nvSpPr>
            <p:spPr>
              <a:xfrm>
                <a:off x="552610" y="1108257"/>
                <a:ext cx="6181331" cy="44935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sequentially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service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w_t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83CC6E4A-AFDA-E137-1412-FFDF5069E9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0" y="1108257"/>
                <a:ext cx="6181331" cy="4493538"/>
              </a:xfrm>
              <a:prstGeom prst="rect">
                <a:avLst/>
              </a:prstGeom>
              <a:blipFill>
                <a:blip r:embed="rId6"/>
                <a:stretch>
                  <a:fillRect l="-820" t="-8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3572227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</p:txBody>
      </p:sp>
      <p:pic>
        <p:nvPicPr>
          <p:cNvPr id="11" name="Picture 10" descr="A drawing of a small building&#10;&#10;Description automatically generated">
            <a:extLst>
              <a:ext uri="{FF2B5EF4-FFF2-40B4-BE49-F238E27FC236}">
                <a16:creationId xmlns:a16="http://schemas.microsoft.com/office/drawing/2014/main" id="{B00A8DFC-2E19-5AE4-EFEE-09263FA4CF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  <a14:imgEffect>
                      <a14:artisticGlowEdges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6513" y="4233128"/>
            <a:ext cx="1783225" cy="1783225"/>
          </a:xfrm>
          <a:prstGeom prst="rect">
            <a:avLst/>
          </a:prstGeom>
        </p:spPr>
      </p:pic>
      <p:pic>
        <p:nvPicPr>
          <p:cNvPr id="12" name="Picture 11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B9D9D194-350A-8F8B-3190-6036F9021A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24981" y="4530552"/>
            <a:ext cx="2340752" cy="133828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EF015A9-DEB6-DEE8-BA5E-970F674B034F}"/>
              </a:ext>
            </a:extLst>
          </p:cNvPr>
          <p:cNvSpPr txBox="1"/>
          <p:nvPr/>
        </p:nvSpPr>
        <p:spPr>
          <a:xfrm>
            <a:off x="7767484" y="2931833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/w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5DF88A-B3C3-876A-4841-9D079F0D1363}"/>
              </a:ext>
            </a:extLst>
          </p:cNvPr>
          <p:cNvSpPr txBox="1"/>
          <p:nvPr/>
        </p:nvSpPr>
        <p:spPr>
          <a:xfrm>
            <a:off x="7778125" y="328014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)/(w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46FFC-90CD-EFEE-2800-86BBD5665687}"/>
              </a:ext>
            </a:extLst>
          </p:cNvPr>
          <p:cNvSpPr txBox="1"/>
          <p:nvPr/>
        </p:nvSpPr>
        <p:spPr>
          <a:xfrm>
            <a:off x="7778125" y="365877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AEB2B1-DEE6-FF8F-BB04-F9349999BE72}"/>
              </a:ext>
            </a:extLst>
          </p:cNvPr>
          <p:cNvSpPr txBox="1"/>
          <p:nvPr/>
        </p:nvSpPr>
        <p:spPr>
          <a:xfrm>
            <a:off x="8724887" y="4160517"/>
            <a:ext cx="447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endParaRPr lang="en-US" dirty="0">
              <a:solidFill>
                <a:srgbClr val="FF000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17" name="Picture 16" descr="A cloud with lightning and raindrops&#10;&#10;Description automatically generated">
            <a:extLst>
              <a:ext uri="{FF2B5EF4-FFF2-40B4-BE49-F238E27FC236}">
                <a16:creationId xmlns:a16="http://schemas.microsoft.com/office/drawing/2014/main" id="{B6DDC055-2B1F-D99D-F47C-2AFB3668002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flipH="1">
            <a:off x="6801541" y="3973666"/>
            <a:ext cx="850924" cy="94711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3DC7D78-5BDF-B2B4-9917-374B165208B3}"/>
                  </a:ext>
                </a:extLst>
              </p:cNvPr>
              <p:cNvSpPr txBox="1"/>
              <p:nvPr/>
            </p:nvSpPr>
            <p:spPr>
              <a:xfrm>
                <a:off x="552610" y="1108257"/>
                <a:ext cx="6181331" cy="44935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sequentially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 marL="285750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problem if the underlying quality changes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service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w_t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</p:txBody>
          </p:sp>
        </mc:Choice>
        <mc:Fallback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B3DC7D78-5BDF-B2B4-9917-374B165208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0" y="1108257"/>
                <a:ext cx="6181331" cy="4493538"/>
              </a:xfrm>
              <a:prstGeom prst="rect">
                <a:avLst/>
              </a:prstGeom>
              <a:blipFill>
                <a:blip r:embed="rId9"/>
                <a:stretch>
                  <a:fillRect l="-820" t="-8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custDataLst>
      <p:tags r:id="rId1"/>
    </p:custDataLst>
    <p:extLst>
      <p:ext uri="{BB962C8B-B14F-4D97-AF65-F5344CB8AC3E}">
        <p14:creationId xmlns:p14="http://schemas.microsoft.com/office/powerpoint/2010/main" val="81435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17 -0.00092 L -0.13581 0.0039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32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0.0162 L 0.10339 -0.0743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69" y="-2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7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/>
              <p:nvPr/>
            </p:nvSpPr>
            <p:spPr>
              <a:xfrm>
                <a:off x="552611" y="1108257"/>
                <a:ext cx="6290638" cy="520142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i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Def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We call a rating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sequentially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206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stale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if it’s based off old transactions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Model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Two distributions for service quality: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and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A rating system is defined by non-adaptive sequence of weights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="1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="1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Mechanics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:=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)/ (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≤ 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)</a:t>
                </a:r>
                <a:endParaRPr lang="en-US" b="1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Before unknown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, after </a:t>
                </a:r>
                <a:r>
                  <a:rPr lang="en-US" b="1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b="1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*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Objective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:  </a:t>
                </a:r>
              </a:p>
              <a:p>
                <a:pPr>
                  <a:spcAft>
                    <a:spcPts val="600"/>
                  </a:spcAft>
                </a:pP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min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w_t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max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{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00B05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1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],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[(R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-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</m:oMath>
                </a14:m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[s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])</a:t>
                </a:r>
                <a:r>
                  <a:rPr lang="en-US" baseline="30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|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s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t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~ </a:t>
                </a:r>
                <a:r>
                  <a:rPr lang="en-US" b="1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F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Baskerville" panose="02020502070401020303" pitchFamily="18" charset="0"/>
                    <a:ea typeface="Baskerville" panose="02020502070401020303" pitchFamily="18" charset="0"/>
                  </a:rPr>
                  <a:t>2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]</a:t>
                </a:r>
                <a:r>
                  <a:rPr lang="en-US" sz="2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}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</a:p>
              <a:p>
                <a:pPr>
                  <a:spcAft>
                    <a:spcPts val="600"/>
                  </a:spcAft>
                </a:pPr>
                <a:endParaRPr lang="en-US" dirty="0">
                  <a:latin typeface="Baskerville" panose="02020502070401020303" pitchFamily="18" charset="0"/>
                  <a:ea typeface="Baskerville" panose="02020502070401020303" pitchFamily="18" charset="0"/>
                </a:endParaRPr>
              </a:p>
              <a:p>
                <a:pPr>
                  <a:spcAft>
                    <a:spcPts val="600"/>
                  </a:spcAft>
                </a:pPr>
                <a:r>
                  <a:rPr lang="en-US" u="sng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Examples: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=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j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is simple average </a:t>
                </a:r>
              </a:p>
              <a:p>
                <a:pPr marL="742950" lvl="1" indent="-285750"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= ⍺ ∑ 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j &lt; i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</a:t>
                </a:r>
                <a:r>
                  <a:rPr lang="en-US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w</a:t>
                </a:r>
                <a:r>
                  <a:rPr lang="en-US" baseline="-25000" dirty="0" err="1">
                    <a:latin typeface="Baskerville" panose="02020502070401020303" pitchFamily="18" charset="0"/>
                    <a:ea typeface="Baskerville" panose="02020502070401020303" pitchFamily="18" charset="0"/>
                  </a:rPr>
                  <a:t>j</a:t>
                </a:r>
                <a:r>
                  <a:rPr lang="en-US" baseline="-25000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  </a:t>
                </a:r>
                <a:r>
                  <a:rPr lang="en-US" dirty="0">
                    <a:latin typeface="Baskerville" panose="02020502070401020303" pitchFamily="18" charset="0"/>
                    <a:ea typeface="Baskerville" panose="02020502070401020303" pitchFamily="18" charset="0"/>
                  </a:rPr>
                  <a:t>for some ⍺ is MA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CB26425-1954-7DE3-D310-7145B6E8ECA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611" y="1108257"/>
                <a:ext cx="6290638" cy="5201424"/>
              </a:xfrm>
              <a:prstGeom prst="rect">
                <a:avLst/>
              </a:prstGeom>
              <a:blipFill>
                <a:blip r:embed="rId4"/>
                <a:stretch>
                  <a:fillRect l="-805" t="-732" b="-12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7D15E6A-E861-B313-06CE-AB2477B36D2E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649819" y="1103341"/>
            <a:ext cx="5045184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stays fresh?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Simple average becomes stale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EF015A9-DEB6-DEE8-BA5E-970F674B034F}"/>
              </a:ext>
            </a:extLst>
          </p:cNvPr>
          <p:cNvSpPr txBox="1"/>
          <p:nvPr/>
        </p:nvSpPr>
        <p:spPr>
          <a:xfrm>
            <a:off x="7612936" y="2931833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/w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5DF88A-B3C3-876A-4841-9D079F0D1363}"/>
              </a:ext>
            </a:extLst>
          </p:cNvPr>
          <p:cNvSpPr txBox="1"/>
          <p:nvPr/>
        </p:nvSpPr>
        <p:spPr>
          <a:xfrm>
            <a:off x="7623577" y="328014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)/(w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46FFC-90CD-EFEE-2800-86BBD5665687}"/>
              </a:ext>
            </a:extLst>
          </p:cNvPr>
          <p:cNvSpPr txBox="1"/>
          <p:nvPr/>
        </p:nvSpPr>
        <p:spPr>
          <a:xfrm>
            <a:off x="7649335" y="3658775"/>
            <a:ext cx="43105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baseline="-25000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 </a:t>
            </a:r>
            <a:r>
              <a:rPr lang="en-US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</a:t>
            </a:r>
            <a:r>
              <a:rPr lang="en-US" baseline="-25000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)/(w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+ w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  <a:r>
              <a:rPr lang="en-US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endParaRPr lang="en-US" dirty="0">
              <a:solidFill>
                <a:srgbClr val="FF0000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5815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E3BBE5-AB62-4DAB-9990-CBDADA15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6C398-67DC-4CD2-9070-0FD91D497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0D3001-0626-C8B4-7C60-AFFF07674DF4}"/>
              </a:ext>
            </a:extLst>
          </p:cNvPr>
          <p:cNvSpPr txBox="1"/>
          <p:nvPr/>
        </p:nvSpPr>
        <p:spPr>
          <a:xfrm>
            <a:off x="543445" y="3585316"/>
            <a:ext cx="1077348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2000" b="1" dirty="0">
                <a:latin typeface="Baskerville" panose="02020502070401020303"/>
              </a:rPr>
              <a:t>Remarks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The weights are chosen to minimize the max of Switching and No Switching Error at each time step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When F</a:t>
            </a:r>
            <a:r>
              <a:rPr lang="en-US" baseline="-25000" dirty="0">
                <a:latin typeface="Baskerville" panose="02020502070401020303"/>
              </a:rPr>
              <a:t>1 </a:t>
            </a:r>
            <a:r>
              <a:rPr lang="en-US" dirty="0">
                <a:latin typeface="Baskerville" panose="02020502070401020303"/>
              </a:rPr>
              <a:t>and F</a:t>
            </a:r>
            <a:r>
              <a:rPr lang="en-US" baseline="-25000" dirty="0">
                <a:latin typeface="Baskerville" panose="02020502070401020303"/>
              </a:rPr>
              <a:t>2</a:t>
            </a:r>
            <a:r>
              <a:rPr lang="en-US" dirty="0">
                <a:latin typeface="Baskerville" panose="02020502070401020303"/>
              </a:rPr>
              <a:t> are very similar, simple average is optimal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When F</a:t>
            </a:r>
            <a:r>
              <a:rPr lang="en-US" baseline="-25000" dirty="0">
                <a:latin typeface="Baskerville" panose="02020502070401020303"/>
              </a:rPr>
              <a:t>1 </a:t>
            </a:r>
            <a:r>
              <a:rPr lang="en-US" dirty="0">
                <a:latin typeface="Baskerville" panose="02020502070401020303"/>
              </a:rPr>
              <a:t>and F</a:t>
            </a:r>
            <a:r>
              <a:rPr lang="en-US" baseline="-25000" dirty="0">
                <a:latin typeface="Baskerville" panose="02020502070401020303"/>
              </a:rPr>
              <a:t>2</a:t>
            </a:r>
            <a:r>
              <a:rPr lang="en-US" dirty="0">
                <a:latin typeface="Baskerville" panose="02020502070401020303"/>
              </a:rPr>
              <a:t> are different, a moving average system is asymptotically optimal for some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⍺ = </a:t>
            </a:r>
            <a:r>
              <a:rPr lang="en-US" dirty="0" err="1">
                <a:latin typeface="Baskerville" panose="02020502070401020303" pitchFamily="18" charset="0"/>
                <a:ea typeface="Baskerville" panose="02020502070401020303" pitchFamily="18" charset="0"/>
              </a:rPr>
              <a:t>lim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 err="1">
                <a:latin typeface="Baskerville" panose="02020502070401020303" pitchFamily="18" charset="0"/>
                <a:ea typeface="Baskerville" panose="02020502070401020303" pitchFamily="18" charset="0"/>
              </a:rPr>
              <a:t>w</a:t>
            </a:r>
            <a:r>
              <a:rPr lang="en-US" baseline="-250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i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/(∑ 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j &lt; i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 err="1">
                <a:latin typeface="Baskerville" panose="02020502070401020303" pitchFamily="18" charset="0"/>
                <a:ea typeface="Baskerville" panose="02020502070401020303" pitchFamily="18" charset="0"/>
              </a:rPr>
              <a:t>w</a:t>
            </a:r>
            <a:r>
              <a:rPr lang="en-US" baseline="-250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j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endParaRPr lang="en-US" dirty="0">
              <a:latin typeface="Baskerville" panose="02020502070401020303"/>
            </a:endParaRP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This model set-up is like a non-adaptive version of change point detection </a:t>
            </a:r>
            <a:r>
              <a:rPr lang="en-US" baseline="30000" dirty="0">
                <a:latin typeface="Baskerville" panose="02020502070401020303"/>
              </a:rPr>
              <a:t>[9,10]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C7E37E-819F-B91F-6E83-AC4A46D3D42F}"/>
              </a:ext>
            </a:extLst>
          </p:cNvPr>
          <p:cNvSpPr txBox="1"/>
          <p:nvPr/>
        </p:nvSpPr>
        <p:spPr>
          <a:xfrm>
            <a:off x="543445" y="1206815"/>
            <a:ext cx="1024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i="1" dirty="0">
                <a:latin typeface="Baskerville" panose="02020502070401020303"/>
              </a:rPr>
              <a:t>Def</a:t>
            </a:r>
            <a:r>
              <a:rPr lang="en-US" b="1" i="1" dirty="0">
                <a:latin typeface="Baskerville" panose="02020502070401020303"/>
              </a:rPr>
              <a:t>. </a:t>
            </a:r>
            <a:r>
              <a:rPr lang="en-US" dirty="0">
                <a:latin typeface="Baskerville" panose="02020502070401020303"/>
              </a:rPr>
              <a:t>An </a:t>
            </a:r>
            <a:r>
              <a:rPr lang="en-US" sz="1800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oblivious</a:t>
            </a:r>
            <a:r>
              <a:rPr lang="en-US" dirty="0">
                <a:latin typeface="Baskerville" panose="02020502070401020303"/>
              </a:rPr>
              <a:t> rating system is one such that there exists a fixed sequence </a:t>
            </a:r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{</a:t>
            </a:r>
            <a:r>
              <a:rPr lang="en-US" sz="18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w</a:t>
            </a:r>
            <a:r>
              <a:rPr lang="en-US" sz="1800" baseline="-250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i</a:t>
            </a:r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} to describe it</a:t>
            </a:r>
            <a:endParaRPr lang="en-US" i="1" baseline="-25000" dirty="0">
              <a:latin typeface="Baskerville" panose="02020502070401020303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FC27AA-973F-8162-A338-54AA056F476C}"/>
              </a:ext>
            </a:extLst>
          </p:cNvPr>
          <p:cNvSpPr txBox="1"/>
          <p:nvPr/>
        </p:nvSpPr>
        <p:spPr>
          <a:xfrm>
            <a:off x="465042" y="6003461"/>
            <a:ext cx="11263564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[9] </a:t>
            </a:r>
            <a:r>
              <a:rPr lang="en-US" sz="1000" b="0" i="1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Lowry et al.,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1995. </a:t>
            </a:r>
            <a:r>
              <a:rPr lang="en-US" sz="1000" b="0" i="1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A review of multivariate control charts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[10]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Aminikhanghahi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 et al., 2017. </a:t>
            </a:r>
            <a:r>
              <a:rPr lang="en-US" sz="1000" i="1" dirty="0">
                <a:solidFill>
                  <a:srgbClr val="202225"/>
                </a:solidFill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survey of methods for time series change point detection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8C0893CC-D976-65D8-DA68-0A81CF277708}"/>
              </a:ext>
            </a:extLst>
          </p:cNvPr>
          <p:cNvSpPr txBox="1">
            <a:spLocks/>
          </p:cNvSpPr>
          <p:nvPr/>
        </p:nvSpPr>
        <p:spPr>
          <a:xfrm>
            <a:off x="572021" y="1840297"/>
            <a:ext cx="9399204" cy="1432388"/>
          </a:xfrm>
          <a:prstGeom prst="rect">
            <a:avLst/>
          </a:prstGeom>
          <a:ln>
            <a:solidFill>
              <a:schemeClr val="tx2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b="1" u="sng" dirty="0">
                <a:solidFill>
                  <a:schemeClr val="tx1"/>
                </a:solidFill>
                <a:latin typeface="Baskerville" panose="02020502070401020303"/>
              </a:rPr>
              <a:t>Theorem 1 </a:t>
            </a:r>
            <a:r>
              <a:rPr lang="en-US" u="sng" dirty="0">
                <a:solidFill>
                  <a:schemeClr val="tx1"/>
                </a:solidFill>
                <a:latin typeface="Baskerville" panose="02020502070401020303"/>
              </a:rPr>
              <a:t>[MA Ratings are Min-Max Optimal]. </a:t>
            </a:r>
          </a:p>
          <a:p>
            <a:pPr marL="0" indent="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>
                <a:latin typeface="Baskerville" panose="02020502070401020303"/>
              </a:rPr>
              <a:t>For any positive valued distributions F</a:t>
            </a:r>
            <a:r>
              <a:rPr lang="en-US" baseline="-25000" dirty="0">
                <a:latin typeface="Baskerville" panose="02020502070401020303"/>
              </a:rPr>
              <a:t>1 </a:t>
            </a:r>
            <a:r>
              <a:rPr lang="en-US" dirty="0">
                <a:latin typeface="Baskerville" panose="02020502070401020303"/>
              </a:rPr>
              <a:t>and F</a:t>
            </a:r>
            <a:r>
              <a:rPr lang="en-US" baseline="-25000" dirty="0">
                <a:latin typeface="Baskerville" panose="02020502070401020303"/>
              </a:rPr>
              <a:t>2</a:t>
            </a:r>
            <a:r>
              <a:rPr lang="en-US" dirty="0">
                <a:latin typeface="Baskerville" panose="02020502070401020303"/>
              </a:rPr>
              <a:t> where the service quality switches adversarially, the oblivious weights that myopically minimizes the maximum MSE at each time step always converges to either a </a:t>
            </a:r>
            <a:r>
              <a:rPr lang="en-US" u="sng" dirty="0">
                <a:latin typeface="Baskerville" panose="02020502070401020303"/>
              </a:rPr>
              <a:t>moving average</a:t>
            </a:r>
            <a:r>
              <a:rPr lang="en-US" dirty="0">
                <a:latin typeface="Baskerville" panose="02020502070401020303"/>
              </a:rPr>
              <a:t> or a </a:t>
            </a:r>
            <a:r>
              <a:rPr lang="en-US" u="sng" dirty="0">
                <a:latin typeface="Baskerville" panose="02020502070401020303"/>
              </a:rPr>
              <a:t>simple average</a:t>
            </a:r>
            <a:r>
              <a:rPr lang="en-US" dirty="0">
                <a:latin typeface="Baskerville" panose="02020502070401020303"/>
              </a:rPr>
              <a:t> rating system.</a:t>
            </a:r>
          </a:p>
        </p:txBody>
      </p:sp>
    </p:spTree>
    <p:extLst>
      <p:ext uri="{BB962C8B-B14F-4D97-AF65-F5344CB8AC3E}">
        <p14:creationId xmlns:p14="http://schemas.microsoft.com/office/powerpoint/2010/main" val="49407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Structure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E3BBE5-AB62-4DAB-9990-CBDADA15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6C398-67DC-4CD2-9070-0FD91D497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078F560-3941-79C6-5E7A-9185BBAA4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021" y="1840297"/>
            <a:ext cx="9399204" cy="1432388"/>
          </a:xfrm>
          <a:ln>
            <a:solidFill>
              <a:schemeClr val="tx2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b="1" u="sng" dirty="0">
                <a:solidFill>
                  <a:schemeClr val="tx1"/>
                </a:solidFill>
                <a:latin typeface="Baskerville" panose="02020502070401020303"/>
              </a:rPr>
              <a:t>Theorem 1 </a:t>
            </a:r>
            <a:r>
              <a:rPr lang="en-US" u="sng" dirty="0">
                <a:solidFill>
                  <a:schemeClr val="tx1"/>
                </a:solidFill>
                <a:latin typeface="Baskerville" panose="02020502070401020303"/>
              </a:rPr>
              <a:t>[MA Ratings are Min-Max Optimal]. </a:t>
            </a:r>
          </a:p>
          <a:p>
            <a:pPr marL="0" indent="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dirty="0">
                <a:latin typeface="Baskerville" panose="02020502070401020303"/>
              </a:rPr>
              <a:t>For any positive valued distributions F</a:t>
            </a:r>
            <a:r>
              <a:rPr lang="en-US" baseline="-25000" dirty="0">
                <a:latin typeface="Baskerville" panose="02020502070401020303"/>
              </a:rPr>
              <a:t>1 </a:t>
            </a:r>
            <a:r>
              <a:rPr lang="en-US" dirty="0">
                <a:latin typeface="Baskerville" panose="02020502070401020303"/>
              </a:rPr>
              <a:t>and F</a:t>
            </a:r>
            <a:r>
              <a:rPr lang="en-US" baseline="-25000" dirty="0">
                <a:latin typeface="Baskerville" panose="02020502070401020303"/>
              </a:rPr>
              <a:t>2</a:t>
            </a:r>
            <a:r>
              <a:rPr lang="en-US" dirty="0">
                <a:latin typeface="Baskerville" panose="02020502070401020303"/>
              </a:rPr>
              <a:t> where the service quality switches adversarially, the oblivious weights that myopically minimizes the maximum MSE at each time step always converges to either a </a:t>
            </a:r>
            <a:r>
              <a:rPr lang="en-US" u="sng" dirty="0">
                <a:latin typeface="Baskerville" panose="02020502070401020303"/>
              </a:rPr>
              <a:t>moving average</a:t>
            </a:r>
            <a:r>
              <a:rPr lang="en-US" dirty="0">
                <a:latin typeface="Baskerville" panose="02020502070401020303"/>
              </a:rPr>
              <a:t> or a </a:t>
            </a:r>
            <a:r>
              <a:rPr lang="en-US" u="sng" dirty="0">
                <a:latin typeface="Baskerville" panose="02020502070401020303"/>
              </a:rPr>
              <a:t>simple average</a:t>
            </a:r>
            <a:r>
              <a:rPr lang="en-US" dirty="0">
                <a:latin typeface="Baskerville" panose="02020502070401020303"/>
              </a:rPr>
              <a:t> rating system.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C7E37E-819F-B91F-6E83-AC4A46D3D42F}"/>
              </a:ext>
            </a:extLst>
          </p:cNvPr>
          <p:cNvSpPr txBox="1"/>
          <p:nvPr/>
        </p:nvSpPr>
        <p:spPr>
          <a:xfrm>
            <a:off x="543445" y="1206815"/>
            <a:ext cx="1024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i="1" dirty="0">
                <a:latin typeface="Baskerville" panose="02020502070401020303"/>
              </a:rPr>
              <a:t>Def</a:t>
            </a:r>
            <a:r>
              <a:rPr lang="en-US" b="1" i="1" dirty="0">
                <a:latin typeface="Baskerville" panose="02020502070401020303"/>
              </a:rPr>
              <a:t>. </a:t>
            </a:r>
            <a:r>
              <a:rPr lang="en-US" dirty="0">
                <a:latin typeface="Baskerville" panose="02020502070401020303"/>
              </a:rPr>
              <a:t>An </a:t>
            </a:r>
            <a:r>
              <a:rPr lang="en-US" sz="1800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oblivious</a:t>
            </a:r>
            <a:r>
              <a:rPr lang="en-US" dirty="0">
                <a:latin typeface="Baskerville" panose="02020502070401020303"/>
              </a:rPr>
              <a:t> rating system is one such that there exists a fixed sequence </a:t>
            </a:r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{</a:t>
            </a:r>
            <a:r>
              <a:rPr lang="en-US" sz="18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w</a:t>
            </a:r>
            <a:r>
              <a:rPr lang="en-US" sz="1800" baseline="-25000" dirty="0" err="1">
                <a:latin typeface="Baskerville" panose="02020502070401020303" pitchFamily="18" charset="0"/>
                <a:ea typeface="Baskerville" panose="02020502070401020303" pitchFamily="18" charset="0"/>
              </a:rPr>
              <a:t>i</a:t>
            </a:r>
            <a:r>
              <a:rPr lang="en-US" sz="1800" dirty="0">
                <a:latin typeface="Baskerville" panose="02020502070401020303" pitchFamily="18" charset="0"/>
                <a:ea typeface="Baskerville" panose="02020502070401020303" pitchFamily="18" charset="0"/>
              </a:rPr>
              <a:t>} to describe it</a:t>
            </a:r>
            <a:endParaRPr lang="en-US" i="1" baseline="-25000" dirty="0">
              <a:latin typeface="Baskerville" panose="02020502070401020303"/>
            </a:endParaRPr>
          </a:p>
        </p:txBody>
      </p:sp>
      <p:pic>
        <p:nvPicPr>
          <p:cNvPr id="8" name="Picture 7" descr="A graph of a graph of time and time&#10;&#10;Description automatically generated">
            <a:extLst>
              <a:ext uri="{FF2B5EF4-FFF2-40B4-BE49-F238E27FC236}">
                <a16:creationId xmlns:a16="http://schemas.microsoft.com/office/drawing/2014/main" id="{6A30517F-16C8-88C8-33F9-F67994FA9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4671" y="3379487"/>
            <a:ext cx="4262276" cy="291255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 descr="A graph of a graph of time&#10;&#10;Description automatically generated">
            <a:extLst>
              <a:ext uri="{FF2B5EF4-FFF2-40B4-BE49-F238E27FC236}">
                <a16:creationId xmlns:a16="http://schemas.microsoft.com/office/drawing/2014/main" id="{64EC0C86-90EC-F2F0-5DF7-EE4301E190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3997" y="3379487"/>
            <a:ext cx="4262277" cy="291255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6C5FA6B-DD1C-0FF6-8CA2-B77F827A543A}"/>
              </a:ext>
            </a:extLst>
          </p:cNvPr>
          <p:cNvSpPr txBox="1"/>
          <p:nvPr/>
        </p:nvSpPr>
        <p:spPr>
          <a:xfrm>
            <a:off x="543445" y="3429000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Example:</a:t>
            </a:r>
          </a:p>
          <a:p>
            <a:r>
              <a:rPr lang="en-US" b="1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</a:t>
            </a:r>
            <a:r>
              <a:rPr lang="en-US" b="1" baseline="-25000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= Exp(2),  </a:t>
            </a:r>
          </a:p>
          <a:p>
            <a:r>
              <a:rPr lang="en-US" b="1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</a:t>
            </a:r>
            <a:r>
              <a:rPr lang="en-US" b="1" baseline="-25000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2</a:t>
            </a:r>
            <a:r>
              <a:rPr lang="en-US" baseline="-25000" dirty="0">
                <a:solidFill>
                  <a:srgbClr val="FF000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Exp(4)</a:t>
            </a:r>
          </a:p>
        </p:txBody>
      </p:sp>
    </p:spTree>
    <p:extLst>
      <p:ext uri="{BB962C8B-B14F-4D97-AF65-F5344CB8AC3E}">
        <p14:creationId xmlns:p14="http://schemas.microsoft.com/office/powerpoint/2010/main" val="3898005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1BE6AF-88B3-446F-A817-CB4D15E98BF6}"/>
              </a:ext>
            </a:extLst>
          </p:cNvPr>
          <p:cNvSpPr txBox="1"/>
          <p:nvPr/>
        </p:nvSpPr>
        <p:spPr>
          <a:xfrm>
            <a:off x="465042" y="5695685"/>
            <a:ext cx="11263564" cy="70788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[2]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Mahfuze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. 2023. Optimal Design of Ratings History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3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D0E5A6-4427-940D-31ED-597FD76D8D66}"/>
              </a:ext>
            </a:extLst>
          </p:cNvPr>
          <p:cNvSpPr txBox="1"/>
          <p:nvPr/>
        </p:nvSpPr>
        <p:spPr>
          <a:xfrm>
            <a:off x="366593" y="1112918"/>
            <a:ext cx="6071752" cy="43499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reviews into a single, numeric measure of service provider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customer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customers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Many online platforms use a simple weighted average to aggregate reviews into ratings.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Google Reviews, Yelp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[2]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issue: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Staling</a:t>
            </a:r>
          </a:p>
          <a:p>
            <a:pPr>
              <a:spcAft>
                <a:spcPts val="600"/>
              </a:spcAft>
            </a:pP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88D804D-8135-071B-160C-D354F65B8C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8006" y="646942"/>
            <a:ext cx="3896420" cy="154448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9" name="Picture 8" descr="A screenshot of a menu&#10;&#10;Description automatically generated">
            <a:extLst>
              <a:ext uri="{FF2B5EF4-FFF2-40B4-BE49-F238E27FC236}">
                <a16:creationId xmlns:a16="http://schemas.microsoft.com/office/drawing/2014/main" id="{D3E184F4-D219-5334-24F0-EA13005C76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8361" y="2809625"/>
            <a:ext cx="3896059" cy="239864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A348D6C-9C5E-5782-2F6E-72AEF41A04F3}"/>
              </a:ext>
            </a:extLst>
          </p:cNvPr>
          <p:cNvSpPr txBox="1"/>
          <p:nvPr/>
        </p:nvSpPr>
        <p:spPr>
          <a:xfrm>
            <a:off x="6822532" y="2299782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 1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Pad Thai near me from </a:t>
            </a:r>
            <a:r>
              <a:rPr lang="en-US" sz="1200" b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Yelp.com</a:t>
            </a:r>
            <a:endParaRPr lang="en-US" sz="1200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4D558C-3882-AA8A-0879-401FC492B74B}"/>
              </a:ext>
            </a:extLst>
          </p:cNvPr>
          <p:cNvSpPr txBox="1"/>
          <p:nvPr/>
        </p:nvSpPr>
        <p:spPr>
          <a:xfrm>
            <a:off x="6987349" y="5317835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 2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Pad Thai near me from </a:t>
            </a:r>
            <a:r>
              <a:rPr lang="en-US" sz="1200" b="1" dirty="0">
                <a:latin typeface="Baskerville" panose="02020502070401020303" pitchFamily="18" charset="0"/>
                <a:ea typeface="Baskerville" panose="02020502070401020303" pitchFamily="18" charset="0"/>
              </a:rPr>
              <a:t>Google Reviews</a:t>
            </a:r>
          </a:p>
        </p:txBody>
      </p:sp>
    </p:spTree>
    <p:extLst>
      <p:ext uri="{BB962C8B-B14F-4D97-AF65-F5344CB8AC3E}">
        <p14:creationId xmlns:p14="http://schemas.microsoft.com/office/powerpoint/2010/main" val="3147130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895862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1460" y="1081087"/>
            <a:ext cx="5534973" cy="1431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rating is high, why solicit more?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0EEFE6-D32D-B324-74D8-9F9CF1535E68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1EE704-3D6A-7D74-C6FB-228D1A98E95B}"/>
              </a:ext>
            </a:extLst>
          </p:cNvPr>
          <p:cNvSpPr/>
          <p:nvPr/>
        </p:nvSpPr>
        <p:spPr>
          <a:xfrm>
            <a:off x="2285275" y="3133632"/>
            <a:ext cx="3374120" cy="363070"/>
          </a:xfrm>
          <a:prstGeom prst="rect">
            <a:avLst/>
          </a:prstGeom>
          <a:solidFill>
            <a:srgbClr val="FFFF00">
              <a:alpha val="10000"/>
            </a:srgbClr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9388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54490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93103" y="4801439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76410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86 -0.00394 L 0.0819 -0.00394 " pathEditMode="relative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64253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4527" y="4807416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2EA2601-757C-2B1C-AC6D-1547083AC140}"/>
              </a:ext>
            </a:extLst>
          </p:cNvPr>
          <p:cNvSpPr txBox="1"/>
          <p:nvPr/>
        </p:nvSpPr>
        <p:spPr>
          <a:xfrm>
            <a:off x="7093822" y="4470415"/>
            <a:ext cx="557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,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8981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3.7037E-6 L 0.04752 -0.1648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70" y="-8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64253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4527" y="4807416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467535" y="1982194"/>
            <a:ext cx="22610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.9(.8) + .1 </a:t>
            </a:r>
            <a:r>
              <a:rPr lang="en-US" dirty="0">
                <a:solidFill>
                  <a:srgbClr val="00B05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27399" y="1982194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7444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64253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79889" y="4801439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.82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7641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86 -0.00394 L 0.0819 -0.00394 " pathEditMode="relative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64254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14527" y="4807416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ultiply 14">
            <a:extLst>
              <a:ext uri="{FF2B5EF4-FFF2-40B4-BE49-F238E27FC236}">
                <a16:creationId xmlns:a16="http://schemas.microsoft.com/office/drawing/2014/main" id="{49FB293B-436B-330C-24F9-86E248B6D943}"/>
              </a:ext>
            </a:extLst>
          </p:cNvPr>
          <p:cNvSpPr/>
          <p:nvPr/>
        </p:nvSpPr>
        <p:spPr>
          <a:xfrm rot="2025844">
            <a:off x="7738839" y="4475278"/>
            <a:ext cx="429495" cy="30927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ultiply 15">
            <a:extLst>
              <a:ext uri="{FF2B5EF4-FFF2-40B4-BE49-F238E27FC236}">
                <a16:creationId xmlns:a16="http://schemas.microsoft.com/office/drawing/2014/main" id="{CCE5A8D8-9D7B-AA84-E832-485394D74870}"/>
              </a:ext>
            </a:extLst>
          </p:cNvPr>
          <p:cNvSpPr/>
          <p:nvPr/>
        </p:nvSpPr>
        <p:spPr>
          <a:xfrm rot="19768093">
            <a:off x="9749790" y="4430312"/>
            <a:ext cx="429495" cy="309270"/>
          </a:xfrm>
          <a:prstGeom prst="mathMultiply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03577B2-C803-438E-6744-EA014E26541D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12" name="Picture 8" descr="Image">
              <a:extLst>
                <a:ext uri="{FF2B5EF4-FFF2-40B4-BE49-F238E27FC236}">
                  <a16:creationId xmlns:a16="http://schemas.microsoft.com/office/drawing/2014/main" id="{575B96DD-108A-9610-FD9D-EC0CCE8BB6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4CE5A4-8912-BBB9-0066-0C334FCDF777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62FB45F-0D54-FC83-27AB-79C099CF67B1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.82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62CFC5-2F7D-2AD7-E341-C7AE87478296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0859BB-E74F-62BA-0BDD-3BAF5F31DA2D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61673E9-FA41-A864-9EE4-43357219805A}"/>
              </a:ext>
            </a:extLst>
          </p:cNvPr>
          <p:cNvSpPr txBox="1"/>
          <p:nvPr/>
        </p:nvSpPr>
        <p:spPr>
          <a:xfrm>
            <a:off x="7793668" y="5687726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($$$)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36425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966 0.01505 L 0.12669 0.01505 " pathEditMode="relative" ptsTypes="AA">
                                      <p:cBhvr>
                                        <p:cTn id="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64253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03577B2-C803-438E-6744-EA014E26541D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12" name="Picture 8" descr="Image">
              <a:extLst>
                <a:ext uri="{FF2B5EF4-FFF2-40B4-BE49-F238E27FC236}">
                  <a16:creationId xmlns:a16="http://schemas.microsoft.com/office/drawing/2014/main" id="{575B96DD-108A-9610-FD9D-EC0CCE8BB6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4CE5A4-8912-BBB9-0066-0C334FCDF777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E62FB45F-0D54-FC83-27AB-79C099CF67B1}"/>
              </a:ext>
            </a:extLst>
          </p:cNvPr>
          <p:cNvSpPr txBox="1"/>
          <p:nvPr/>
        </p:nvSpPr>
        <p:spPr>
          <a:xfrm>
            <a:off x="9417936" y="1961924"/>
            <a:ext cx="239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t+1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.9(.82)+.1(.5)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662CFC5-2F7D-2AD7-E341-C7AE87478296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0859BB-E74F-62BA-0BDD-3BAF5F31DA2D}"/>
              </a:ext>
            </a:extLst>
          </p:cNvPr>
          <p:cNvSpPr txBox="1"/>
          <p:nvPr/>
        </p:nvSpPr>
        <p:spPr>
          <a:xfrm>
            <a:off x="8027399" y="1949531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ABE996D-E5C7-7365-8483-6AF6A1BEA4FD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5817357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91333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pic>
        <p:nvPicPr>
          <p:cNvPr id="11" name="Picture 10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38BED79A-B09A-7DA3-9E62-B04ADADDC5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79889" y="4801439"/>
            <a:ext cx="2340752" cy="133828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.788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3041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86 -0.00394 L 0.12878 0.12199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76" y="6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91333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406580" y="1972602"/>
            <a:ext cx="2395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.9(.78)+.1(.5)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37564" y="1962438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932693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913339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565163" y="2002257"/>
            <a:ext cx="201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t+2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.76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86724" y="1982102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8" name="Picture 7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96C1BA29-1888-B691-F714-8A807020C0A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79889" y="4801439"/>
            <a:ext cx="2340752" cy="13382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23135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5" name="Picture 4" descr="A screenshot of a food order&#10;&#10;Description automatically generated">
            <a:extLst>
              <a:ext uri="{FF2B5EF4-FFF2-40B4-BE49-F238E27FC236}">
                <a16:creationId xmlns:a16="http://schemas.microsoft.com/office/drawing/2014/main" id="{5BC690E6-C224-76FF-212C-08764A8D7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789" y="955360"/>
            <a:ext cx="2764858" cy="416378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Google reviews summary for Pad Thai Noodle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92BF94-33E5-FC90-5E72-DE791F967803}"/>
              </a:ext>
            </a:extLst>
          </p:cNvPr>
          <p:cNvSpPr txBox="1"/>
          <p:nvPr/>
        </p:nvSpPr>
        <p:spPr>
          <a:xfrm>
            <a:off x="366594" y="1112918"/>
            <a:ext cx="5990660" cy="471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reviews into a single, numeric measure of service provider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customer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customers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6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issue: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Sequential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Rating not determined by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135C88-1EFB-AE4E-E239-52D5A449323C}"/>
              </a:ext>
            </a:extLst>
          </p:cNvPr>
          <p:cNvSpPr txBox="1"/>
          <p:nvPr/>
        </p:nvSpPr>
        <p:spPr>
          <a:xfrm>
            <a:off x="4452256" y="5849573"/>
            <a:ext cx="7276349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</p:spTree>
    <p:extLst>
      <p:ext uri="{BB962C8B-B14F-4D97-AF65-F5344CB8AC3E}">
        <p14:creationId xmlns:p14="http://schemas.microsoft.com/office/powerpoint/2010/main" val="324972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4DE2AE08-E4F7-C254-38D6-13681285F803}"/>
              </a:ext>
            </a:extLst>
          </p:cNvPr>
          <p:cNvSpPr/>
          <p:nvPr/>
        </p:nvSpPr>
        <p:spPr>
          <a:xfrm>
            <a:off x="8086724" y="1973191"/>
            <a:ext cx="1331212" cy="34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DBDDD-4910-1504-DB48-634568B7B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29BB722-E1A1-4917-B15F-61DC88B0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B26425-1954-7DE3-D310-7145B6E8ECAC}"/>
              </a:ext>
            </a:extLst>
          </p:cNvPr>
          <p:cNvSpPr txBox="1"/>
          <p:nvPr/>
        </p:nvSpPr>
        <p:spPr>
          <a:xfrm>
            <a:off x="463392" y="1081087"/>
            <a:ext cx="5913340" cy="5247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On a platform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disintermediation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is when users connect to services on the platform but 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transact off the platform.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Major cause of temporal staling where no review is new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Model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have true quality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q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 ~ 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Service providers disintermediate with rate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Users contract with provider with probability: 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h(R</a:t>
            </a:r>
            <a:r>
              <a:rPr lang="en-US" b="1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b="1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/>
              </a:rPr>
              <a:t>R</a:t>
            </a:r>
            <a:r>
              <a:rPr lang="en-US" baseline="-25000" dirty="0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= (1-⍺)R</a:t>
            </a:r>
            <a:r>
              <a:rPr lang="en-US" baseline="-25000" dirty="0">
                <a:latin typeface="Baskerville" panose="02020502070401020303"/>
              </a:rPr>
              <a:t>t-1 </a:t>
            </a:r>
            <a:r>
              <a:rPr lang="en-US" dirty="0">
                <a:latin typeface="Baskerville" panose="02020502070401020303"/>
              </a:rPr>
              <a:t>+ ⍺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 or NR), 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g</a:t>
            </a:r>
            <a:r>
              <a:rPr lang="en-US" dirty="0">
                <a:latin typeface="Baskerville" panose="02020502070401020303"/>
              </a:rPr>
              <a:t>(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) = </a:t>
            </a:r>
            <a:r>
              <a:rPr lang="en-US" dirty="0" err="1">
                <a:latin typeface="Baskerville" panose="02020502070401020303"/>
              </a:rPr>
              <a:t>s</a:t>
            </a:r>
            <a:r>
              <a:rPr lang="en-US" baseline="-25000" dirty="0" err="1">
                <a:latin typeface="Baskerville" panose="02020502070401020303"/>
              </a:rPr>
              <a:t>t</a:t>
            </a:r>
            <a:r>
              <a:rPr lang="en-US" dirty="0">
                <a:latin typeface="Baskerville" panose="02020502070401020303"/>
              </a:rPr>
              <a:t>,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 g</a:t>
            </a:r>
            <a:r>
              <a:rPr lang="en-US" dirty="0">
                <a:latin typeface="Baskerville" panose="02020502070401020303"/>
              </a:rPr>
              <a:t>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endParaRPr lang="en-US" b="1" dirty="0">
              <a:solidFill>
                <a:schemeClr val="accent3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Mechanics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contracted with prob. h(R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Either transact on platform, pay fee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f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and get rating</a:t>
            </a:r>
            <a:endParaRPr lang="en-US" b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Or transact off platform, no fee and penalty rating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Stackelberg game: First choose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f,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then choose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p</a:t>
            </a:r>
          </a:p>
          <a:p>
            <a:pPr>
              <a:spcAft>
                <a:spcPts val="600"/>
              </a:spcAft>
            </a:pPr>
            <a:r>
              <a:rPr lang="en-US" u="sng" dirty="0">
                <a:latin typeface="Baskerville" panose="02020502070401020303" pitchFamily="18" charset="0"/>
                <a:ea typeface="Baskerville" panose="02020502070401020303" pitchFamily="18" charset="0"/>
              </a:rPr>
              <a:t>Objective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 Maximize expected long-run platform revenue 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FAB0E03-A05F-D4B6-A21D-CD3E6B2307E1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EF2F9D3-1293-9570-9BB7-93D1D97EB77A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085EAD55-EABF-4040-9A4E-00F8989B06B5}"/>
              </a:ext>
            </a:extLst>
          </p:cNvPr>
          <p:cNvSpPr/>
          <p:nvPr/>
        </p:nvSpPr>
        <p:spPr>
          <a:xfrm>
            <a:off x="6183698" y="1081087"/>
            <a:ext cx="591333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Qu: 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What kind of rating system stops disintermediation?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Must transact on platform to leave review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6" name="Picture 5" descr="A logo with a fork in a circle&#10;&#10;Description automatically generated">
            <a:extLst>
              <a:ext uri="{FF2B5EF4-FFF2-40B4-BE49-F238E27FC236}">
                <a16:creationId xmlns:a16="http://schemas.microsoft.com/office/drawing/2014/main" id="{EE3E51F6-FB30-947D-B3B3-AA743C0B93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5567" y="2435566"/>
            <a:ext cx="1188019" cy="1541342"/>
          </a:xfrm>
          <a:prstGeom prst="rect">
            <a:avLst/>
          </a:prstGeom>
        </p:spPr>
      </p:pic>
      <p:pic>
        <p:nvPicPr>
          <p:cNvPr id="7" name="Picture 6" descr="A drawing of a small building&#10;&#10;Description automatically generated">
            <a:extLst>
              <a:ext uri="{FF2B5EF4-FFF2-40B4-BE49-F238E27FC236}">
                <a16:creationId xmlns:a16="http://schemas.microsoft.com/office/drawing/2014/main" id="{40B7BB39-048A-26D2-8660-6C51ABF6F1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2417" l="10000" r="93500">
                        <a14:foregroundMark x1="89583" y1="55417" x2="89583" y2="55417"/>
                        <a14:foregroundMark x1="93500" y1="56167" x2="93500" y2="56167"/>
                        <a14:foregroundMark x1="74500" y1="50333" x2="74500" y2="50333"/>
                        <a14:foregroundMark x1="76583" y1="51417" x2="76583" y2="51417"/>
                        <a14:foregroundMark x1="51083" y1="86000" x2="51083" y2="86000"/>
                        <a14:foregroundMark x1="38500" y1="88667" x2="38500" y2="88667"/>
                        <a14:foregroundMark x1="32250" y1="88667" x2="32250" y2="88667"/>
                        <a14:foregroundMark x1="25000" y1="74000" x2="25000" y2="74000"/>
                        <a14:foregroundMark x1="21417" y1="70083" x2="21417" y2="70083"/>
                        <a14:foregroundMark x1="15167" y1="66250" x2="15417" y2="76083"/>
                        <a14:foregroundMark x1="14250" y1="38500" x2="16333" y2="68000"/>
                        <a14:foregroundMark x1="19667" y1="86750" x2="35333" y2="91750"/>
                        <a14:foregroundMark x1="35333" y1="91750" x2="45833" y2="91833"/>
                        <a14:foregroundMark x1="15000" y1="86167" x2="21417" y2="86417"/>
                        <a14:foregroundMark x1="13917" y1="75333" x2="14083" y2="81667"/>
                        <a14:foregroundMark x1="14417" y1="87167" x2="14417" y2="81167"/>
                        <a14:foregroundMark x1="44833" y1="92417" x2="50333" y2="87417"/>
                        <a14:foregroundMark x1="50333" y1="87417" x2="58083" y2="88833"/>
                        <a14:foregroundMark x1="58083" y1="88833" x2="65167" y2="88083"/>
                        <a14:foregroundMark x1="65167" y1="89167" x2="80667" y2="89917"/>
                        <a14:foregroundMark x1="80667" y1="89917" x2="87500" y2="87917"/>
                        <a14:foregroundMark x1="87500" y1="87917" x2="87833" y2="85833"/>
                        <a14:foregroundMark x1="83167" y1="90667" x2="88083" y2="88417"/>
                        <a14:foregroundMark x1="86000" y1="90333" x2="89000" y2="87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847748" y="4584947"/>
            <a:ext cx="1783225" cy="1783225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3EEE19B-680A-DF82-C003-CCB195CB107F}"/>
              </a:ext>
            </a:extLst>
          </p:cNvPr>
          <p:cNvCxnSpPr>
            <a:cxnSpLocks/>
          </p:cNvCxnSpPr>
          <p:nvPr/>
        </p:nvCxnSpPr>
        <p:spPr>
          <a:xfrm flipV="1">
            <a:off x="7481282" y="4140095"/>
            <a:ext cx="923047" cy="10299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866C38-0B24-87C4-7CDA-A1E6AFE1F2F6}"/>
              </a:ext>
            </a:extLst>
          </p:cNvPr>
          <p:cNvCxnSpPr>
            <a:cxnSpLocks/>
          </p:cNvCxnSpPr>
          <p:nvPr/>
        </p:nvCxnSpPr>
        <p:spPr>
          <a:xfrm flipH="1" flipV="1">
            <a:off x="9615725" y="4145198"/>
            <a:ext cx="637309" cy="82886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F7E30B6-73E7-177B-B885-F2BB305F7C2B}"/>
              </a:ext>
            </a:extLst>
          </p:cNvPr>
          <p:cNvCxnSpPr/>
          <p:nvPr/>
        </p:nvCxnSpPr>
        <p:spPr>
          <a:xfrm>
            <a:off x="7632132" y="5640694"/>
            <a:ext cx="2215616" cy="0"/>
          </a:xfrm>
          <a:prstGeom prst="straightConnector1">
            <a:avLst/>
          </a:prstGeom>
          <a:ln w="57150">
            <a:solidFill>
              <a:schemeClr val="tx1"/>
            </a:solidFill>
            <a:prstDash val="dash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BDB0DB2-3E65-E003-0939-5CB4F2715871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917C93F-C2DD-CE0D-0063-52E1D0F36A69}"/>
              </a:ext>
            </a:extLst>
          </p:cNvPr>
          <p:cNvGrpSpPr/>
          <p:nvPr/>
        </p:nvGrpSpPr>
        <p:grpSpPr>
          <a:xfrm>
            <a:off x="9417937" y="1912459"/>
            <a:ext cx="2189386" cy="1320209"/>
            <a:chOff x="9582392" y="1886025"/>
            <a:chExt cx="1783224" cy="1320209"/>
          </a:xfrm>
        </p:grpSpPr>
        <p:pic>
          <p:nvPicPr>
            <p:cNvPr id="21" name="Picture 8" descr="Image">
              <a:extLst>
                <a:ext uri="{FF2B5EF4-FFF2-40B4-BE49-F238E27FC236}">
                  <a16:creationId xmlns:a16="http://schemas.microsoft.com/office/drawing/2014/main" id="{F484B1FB-A319-83D1-15C5-12F15B2CE6D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 r="11824" b="12923"/>
            <a:stretch/>
          </p:blipFill>
          <p:spPr bwMode="auto">
            <a:xfrm>
              <a:off x="9582392" y="1886025"/>
              <a:ext cx="1783224" cy="13202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4C876F9-A5C3-7363-46B8-CC9650FFDBF0}"/>
                </a:ext>
              </a:extLst>
            </p:cNvPr>
            <p:cNvSpPr/>
            <p:nvPr/>
          </p:nvSpPr>
          <p:spPr>
            <a:xfrm>
              <a:off x="10075907" y="2028097"/>
              <a:ext cx="796193" cy="4170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20FA6B1C-6B43-C69C-8B95-1CE86B89F55C}"/>
              </a:ext>
            </a:extLst>
          </p:cNvPr>
          <p:cNvSpPr txBox="1"/>
          <p:nvPr/>
        </p:nvSpPr>
        <p:spPr>
          <a:xfrm>
            <a:off x="9398272" y="1972270"/>
            <a:ext cx="2542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E[R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t+3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] = .9(.76) + .1(?)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26E819B-5D39-39ED-ACB4-0581B7D2EA75}"/>
              </a:ext>
            </a:extLst>
          </p:cNvPr>
          <p:cNvSpPr txBox="1"/>
          <p:nvPr/>
        </p:nvSpPr>
        <p:spPr>
          <a:xfrm>
            <a:off x="8017897" y="1972270"/>
            <a:ext cx="14498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Baskerville" panose="02020502070401020303"/>
              </a:rPr>
              <a:t>⍺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= .1, </a:t>
            </a:r>
            <a:r>
              <a:rPr lang="en-US" dirty="0">
                <a:latin typeface="Baskerville" panose="02020502070401020303"/>
              </a:rPr>
              <a:t>β = .5</a:t>
            </a: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8" name="Picture 7" descr="A black silhouette of a person holding a knife and fork&#10;&#10;Description automatically generated">
            <a:extLst>
              <a:ext uri="{FF2B5EF4-FFF2-40B4-BE49-F238E27FC236}">
                <a16:creationId xmlns:a16="http://schemas.microsoft.com/office/drawing/2014/main" id="{B2C1D8C3-CAE0-E0EB-05F5-A9E7A1D1FF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4120" b="97004" l="9636" r="89936">
                        <a14:foregroundMark x1="48073" y1="54494" x2="48073" y2="54494"/>
                        <a14:foregroundMark x1="48715" y1="19476" x2="48715" y2="19476"/>
                        <a14:foregroundMark x1="36296" y1="5993" x2="36296" y2="5993"/>
                        <a14:foregroundMark x1="60278" y1="4307" x2="60278" y2="4307"/>
                        <a14:foregroundMark x1="44861" y1="93820" x2="44861" y2="93820"/>
                        <a14:foregroundMark x1="52677" y1="95693" x2="52677" y2="95693"/>
                        <a14:foregroundMark x1="45824" y1="97004" x2="45824" y2="970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079889" y="4801439"/>
            <a:ext cx="2340752" cy="13382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58341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86 -0.00394 L 0.0819 -0.00394 " pathEditMode="relative" ptsTypes="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E3BBE5-AB62-4DAB-9990-CBDADA15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6C398-67DC-4CD2-9070-0FD91D497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2F8618-D487-A878-AFC0-083C5CAD415C}"/>
              </a:ext>
            </a:extLst>
          </p:cNvPr>
          <p:cNvSpPr txBox="1"/>
          <p:nvPr/>
        </p:nvSpPr>
        <p:spPr>
          <a:xfrm>
            <a:off x="614885" y="1118237"/>
            <a:ext cx="976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b="1" dirty="0">
                <a:latin typeface="Baskerville" panose="02020502070401020303"/>
              </a:rPr>
              <a:t>Set-up: </a:t>
            </a:r>
            <a:r>
              <a:rPr lang="en-US" dirty="0">
                <a:latin typeface="Baskerville" panose="02020502070401020303"/>
              </a:rPr>
              <a:t>Service providers on the platform choose a rate at which to disintermediate, </a:t>
            </a:r>
            <a:r>
              <a:rPr lang="en-US" b="1" dirty="0">
                <a:latin typeface="Baskerville" panose="02020502070401020303"/>
              </a:rPr>
              <a:t>p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0F15D994-07E6-AFC4-4FAB-DBA649988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136" y="1690484"/>
            <a:ext cx="9098426" cy="1190502"/>
          </a:xfrm>
          <a:ln>
            <a:solidFill>
              <a:schemeClr val="tx2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b="1" u="sng" dirty="0">
                <a:solidFill>
                  <a:schemeClr val="tx1"/>
                </a:solidFill>
                <a:latin typeface="Baskerville" panose="02020502070401020303"/>
              </a:rPr>
              <a:t>Lemma 2 </a:t>
            </a:r>
            <a:r>
              <a:rPr lang="en-US" u="sng" dirty="0">
                <a:solidFill>
                  <a:schemeClr val="tx1"/>
                </a:solidFill>
                <a:latin typeface="Baskerville" panose="02020502070401020303"/>
              </a:rPr>
              <a:t>[Disincentives Disintermediation].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latin typeface="Baskerville" panose="02020502070401020303"/>
              </a:rPr>
              <a:t>For fixed (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β, f), when the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probability of being hired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is linear in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, providers with quality q such that q &lt; β + f eventually always disintermediate, otherwise they never disintermediate.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F78024-9105-BE45-6C88-5275136450CA}"/>
              </a:ext>
            </a:extLst>
          </p:cNvPr>
          <p:cNvSpPr txBox="1"/>
          <p:nvPr/>
        </p:nvSpPr>
        <p:spPr>
          <a:xfrm>
            <a:off x="664136" y="3328829"/>
            <a:ext cx="8527518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 dirty="0">
                <a:latin typeface="Baskerville" panose="02020502070401020303"/>
              </a:rPr>
              <a:t>Remarks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i="1" dirty="0">
                <a:latin typeface="Baskerville" panose="02020502070401020303"/>
              </a:rPr>
              <a:t>Intuition</a:t>
            </a:r>
            <a:r>
              <a:rPr lang="en-US" dirty="0">
                <a:latin typeface="Baskerville" panose="02020502070401020303"/>
              </a:rPr>
              <a:t>: If you are punished via your rating, but your rating would never be good anyway, then it will not be an effective incentive tool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i="1" dirty="0">
                <a:latin typeface="Baskerville" panose="02020502070401020303"/>
              </a:rPr>
              <a:t>Intuition</a:t>
            </a:r>
            <a:r>
              <a:rPr lang="en-US" dirty="0">
                <a:latin typeface="Baskerville" panose="02020502070401020303"/>
              </a:rPr>
              <a:t>: If you are punished via your rating, but your rating would be good, then to protect your rating you will want to transact on platform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Fixing (β, f) determines a minimum </a:t>
            </a:r>
            <a:r>
              <a:rPr lang="en-US" u="sng" dirty="0">
                <a:latin typeface="Baskerville" panose="02020502070401020303"/>
              </a:rPr>
              <a:t>service level</a:t>
            </a:r>
            <a:r>
              <a:rPr lang="en-US" dirty="0">
                <a:latin typeface="Baskerville" panose="02020502070401020303"/>
              </a:rPr>
              <a:t> for the platform</a:t>
            </a:r>
          </a:p>
          <a:p>
            <a:pPr marL="800100" lvl="1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Common on major service platforms. Uber requires a 4.6 rating to drive </a:t>
            </a:r>
          </a:p>
          <a:p>
            <a:pPr marL="342900" indent="-342900">
              <a:buBlip>
                <a:blip r:embed="rId3"/>
              </a:buBlip>
            </a:pPr>
            <a:endParaRPr lang="en-US" dirty="0">
              <a:latin typeface="Baskerville" panose="02020502070401020303"/>
            </a:endParaRPr>
          </a:p>
        </p:txBody>
      </p:sp>
    </p:spTree>
    <p:extLst>
      <p:ext uri="{BB962C8B-B14F-4D97-AF65-F5344CB8AC3E}">
        <p14:creationId xmlns:p14="http://schemas.microsoft.com/office/powerpoint/2010/main" val="1184856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E3BBE5-AB62-4DAB-9990-CBDADA15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6C398-67DC-4CD2-9070-0FD91D497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2B539C-66F5-0908-E9B9-42A44251A8B8}"/>
              </a:ext>
            </a:extLst>
          </p:cNvPr>
          <p:cNvSpPr/>
          <p:nvPr/>
        </p:nvSpPr>
        <p:spPr>
          <a:xfrm>
            <a:off x="579325" y="1422962"/>
            <a:ext cx="8188557" cy="23646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078F560-3941-79C6-5E7A-9185BBAA4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136" y="1615451"/>
            <a:ext cx="8316653" cy="2059128"/>
          </a:xfrm>
          <a:ln>
            <a:solidFill>
              <a:schemeClr val="tx2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b="1" u="sng" dirty="0">
                <a:solidFill>
                  <a:schemeClr val="tx1"/>
                </a:solidFill>
                <a:latin typeface="Baskerville" panose="02020502070401020303"/>
              </a:rPr>
              <a:t>Theorem 3 </a:t>
            </a:r>
            <a:r>
              <a:rPr lang="en-US" u="sng" dirty="0">
                <a:solidFill>
                  <a:schemeClr val="tx1"/>
                </a:solidFill>
                <a:latin typeface="Baskerville" panose="02020502070401020303"/>
              </a:rPr>
              <a:t>[Approximately Optimal Rating Design].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For any level of minimum service level </a:t>
            </a:r>
            <a:r>
              <a:rPr lang="en-US" b="1" dirty="0">
                <a:solidFill>
                  <a:schemeClr val="tx1"/>
                </a:solidFill>
                <a:latin typeface="Baskerville" panose="02020502070401020303"/>
              </a:rPr>
              <a:t>c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, and any distribution of quality </a:t>
            </a:r>
            <a:r>
              <a:rPr lang="en-US" b="1" dirty="0">
                <a:solidFill>
                  <a:schemeClr val="tx1"/>
                </a:solidFill>
                <a:latin typeface="Baskerville" panose="02020502070401020303"/>
              </a:rPr>
              <a:t>G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supported on (c,1], when the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probability of being hired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is proportional to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, choosing: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(β, f) = </a:t>
            </a:r>
            <a:r>
              <a:rPr lang="en-US" sz="2400" dirty="0">
                <a:solidFill>
                  <a:schemeClr val="tx1"/>
                </a:solidFill>
                <a:latin typeface="Baskerville" panose="02020502070401020303"/>
              </a:rPr>
              <a:t>(</a:t>
            </a:r>
            <a:r>
              <a:rPr lang="en-US" sz="2000" dirty="0">
                <a:solidFill>
                  <a:schemeClr val="tx1"/>
                </a:solidFill>
                <a:latin typeface="Baskerville" panose="02020502070401020303"/>
              </a:rPr>
              <a:t>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(1 – (1 – c)</a:t>
            </a:r>
            <a:r>
              <a:rPr lang="en-US" baseline="30000" dirty="0">
                <a:solidFill>
                  <a:schemeClr val="tx1"/>
                </a:solidFill>
                <a:latin typeface="Baskerville" panose="02020502070401020303"/>
              </a:rPr>
              <a:t>1/2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+ c)/2 ,  ((1 – c)</a:t>
            </a:r>
            <a:r>
              <a:rPr lang="en-US" baseline="30000" dirty="0">
                <a:solidFill>
                  <a:schemeClr val="tx1"/>
                </a:solidFill>
                <a:latin typeface="Baskerville" panose="02020502070401020303"/>
              </a:rPr>
              <a:t>1/2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- 1  + c)/2 </a:t>
            </a:r>
            <a:r>
              <a:rPr lang="en-US" sz="2400" dirty="0">
                <a:solidFill>
                  <a:schemeClr val="tx1"/>
                </a:solidFill>
                <a:latin typeface="Baskerville" panose="02020502070401020303"/>
              </a:rPr>
              <a:t>)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gives a 3/4 approximation of the long-run optimal achievable revenue for the platform.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863B51-6272-0463-81A5-203CC72A3A46}"/>
              </a:ext>
            </a:extLst>
          </p:cNvPr>
          <p:cNvSpPr txBox="1"/>
          <p:nvPr/>
        </p:nvSpPr>
        <p:spPr>
          <a:xfrm>
            <a:off x="614885" y="1110436"/>
            <a:ext cx="976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b="1" dirty="0">
                <a:latin typeface="Baskerville" panose="02020502070401020303"/>
              </a:rPr>
              <a:t>Set-up: </a:t>
            </a:r>
            <a:r>
              <a:rPr lang="en-US" dirty="0">
                <a:latin typeface="Baskerville" panose="02020502070401020303"/>
              </a:rPr>
              <a:t>The platform needs to choose a fee per transaction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f</a:t>
            </a:r>
            <a:r>
              <a:rPr lang="en-US" dirty="0">
                <a:latin typeface="Baskerville" panose="02020502070401020303"/>
              </a:rPr>
              <a:t>, and “no-show” rating g(NR)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9FD9DC2-CD04-0578-9154-9F3796922BB3}"/>
              </a:ext>
            </a:extLst>
          </p:cNvPr>
          <p:cNvSpPr txBox="1"/>
          <p:nvPr/>
        </p:nvSpPr>
        <p:spPr>
          <a:xfrm>
            <a:off x="664136" y="3810262"/>
            <a:ext cx="8469702" cy="24468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2000" b="1" dirty="0">
                <a:latin typeface="Baskerville" panose="02020502070401020303"/>
              </a:rPr>
              <a:t>Remarks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The minimum service quality is a constraint:</a:t>
            </a:r>
            <a:r>
              <a:rPr lang="en-US" b="1" dirty="0">
                <a:latin typeface="Baskerville" panose="02020502070401020303"/>
              </a:rPr>
              <a:t> c </a:t>
            </a:r>
            <a:r>
              <a:rPr lang="en-US" dirty="0">
                <a:latin typeface="Baskerville" panose="02020502070401020303"/>
              </a:rPr>
              <a:t>= β + f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i="1" dirty="0">
                <a:latin typeface="Baskerville" panose="02020502070401020303"/>
              </a:rPr>
              <a:t>Intuition</a:t>
            </a:r>
            <a:r>
              <a:rPr lang="en-US" dirty="0">
                <a:latin typeface="Baskerville" panose="02020502070401020303"/>
              </a:rPr>
              <a:t>: Intermediate value of β makes it punishing to transact off the platform, but not as punishing as providing poor service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Optimal policy depends on distribution, ¾ approximation is distribution agnostic</a:t>
            </a:r>
          </a:p>
          <a:p>
            <a:pPr marL="342900" indent="-342900">
              <a:spcAft>
                <a:spcPts val="600"/>
              </a:spcAft>
              <a:buBlip>
                <a:blip r:embed="rId3"/>
              </a:buBlip>
            </a:pPr>
            <a:r>
              <a:rPr lang="en-US" dirty="0">
                <a:latin typeface="Baskerville" panose="02020502070401020303"/>
              </a:rPr>
              <a:t>Guarantee is tight</a:t>
            </a:r>
          </a:p>
          <a:p>
            <a:pPr marL="342900" indent="-342900">
              <a:buBlip>
                <a:blip r:embed="rId3"/>
              </a:buBlip>
            </a:pPr>
            <a:endParaRPr lang="en-US" dirty="0">
              <a:latin typeface="Baskerville" panose="02020502070401020303"/>
            </a:endParaRPr>
          </a:p>
        </p:txBody>
      </p:sp>
    </p:spTree>
    <p:extLst>
      <p:ext uri="{BB962C8B-B14F-4D97-AF65-F5344CB8AC3E}">
        <p14:creationId xmlns:p14="http://schemas.microsoft.com/office/powerpoint/2010/main" val="3891416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 Design: Incentives and Fees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E3BBE5-AB62-4DAB-9990-CBDADA157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26C398-67DC-4CD2-9070-0FD91D497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62B539C-66F5-0908-E9B9-42A44251A8B8}"/>
              </a:ext>
            </a:extLst>
          </p:cNvPr>
          <p:cNvSpPr/>
          <p:nvPr/>
        </p:nvSpPr>
        <p:spPr>
          <a:xfrm>
            <a:off x="579325" y="1410436"/>
            <a:ext cx="8188557" cy="236466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078F560-3941-79C6-5E7A-9185BBAA4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136" y="1615451"/>
            <a:ext cx="8316653" cy="2083132"/>
          </a:xfrm>
          <a:ln>
            <a:solidFill>
              <a:schemeClr val="tx2"/>
            </a:solidFill>
          </a:ln>
        </p:spPr>
        <p:txBody>
          <a:bodyPr>
            <a:no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b="1" u="sng" dirty="0">
                <a:solidFill>
                  <a:schemeClr val="tx1"/>
                </a:solidFill>
                <a:latin typeface="Baskerville" panose="02020502070401020303"/>
              </a:rPr>
              <a:t>Theorem 3 </a:t>
            </a:r>
            <a:r>
              <a:rPr lang="en-US" u="sng" dirty="0">
                <a:solidFill>
                  <a:schemeClr val="tx1"/>
                </a:solidFill>
                <a:latin typeface="Baskerville" panose="02020502070401020303"/>
              </a:rPr>
              <a:t>[Approximately Optimal Rating Design].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For any level of minimum service quality </a:t>
            </a:r>
            <a:r>
              <a:rPr lang="en-US" b="1" dirty="0">
                <a:solidFill>
                  <a:schemeClr val="tx1"/>
                </a:solidFill>
                <a:latin typeface="Baskerville" panose="02020502070401020303"/>
              </a:rPr>
              <a:t>c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, and any distribution of quality </a:t>
            </a:r>
            <a:r>
              <a:rPr lang="en-US" b="1" dirty="0">
                <a:solidFill>
                  <a:schemeClr val="tx1"/>
                </a:solidFill>
                <a:latin typeface="Baskerville" panose="02020502070401020303"/>
              </a:rPr>
              <a:t>F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supported on (c,1], when the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probability of being hired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is proportional to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</a:t>
            </a:r>
            <a:r>
              <a:rPr lang="en-US" baseline="-25000" dirty="0">
                <a:latin typeface="Baskerville" panose="02020502070401020303" pitchFamily="18" charset="0"/>
                <a:ea typeface="Baskerville" panose="02020502070401020303" pitchFamily="18" charset="0"/>
              </a:rPr>
              <a:t>t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, choosing:</a:t>
            </a:r>
          </a:p>
          <a:p>
            <a:pPr marL="0" indent="0" algn="ctr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(β, f) = </a:t>
            </a:r>
            <a:r>
              <a:rPr lang="en-US" sz="2400" dirty="0">
                <a:solidFill>
                  <a:schemeClr val="tx1"/>
                </a:solidFill>
                <a:latin typeface="Baskerville" panose="02020502070401020303"/>
              </a:rPr>
              <a:t>(</a:t>
            </a:r>
            <a:r>
              <a:rPr lang="en-US" sz="2000" dirty="0">
                <a:solidFill>
                  <a:schemeClr val="tx1"/>
                </a:solidFill>
                <a:latin typeface="Baskerville" panose="02020502070401020303"/>
              </a:rPr>
              <a:t> 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(1 – (1 – c)</a:t>
            </a:r>
            <a:r>
              <a:rPr lang="en-US" baseline="30000" dirty="0">
                <a:solidFill>
                  <a:schemeClr val="tx1"/>
                </a:solidFill>
                <a:latin typeface="Baskerville" panose="02020502070401020303"/>
              </a:rPr>
              <a:t>1/2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+ c)/2 ,  ((1 – c)</a:t>
            </a:r>
            <a:r>
              <a:rPr lang="en-US" baseline="30000" dirty="0">
                <a:solidFill>
                  <a:schemeClr val="tx1"/>
                </a:solidFill>
                <a:latin typeface="Baskerville" panose="02020502070401020303"/>
              </a:rPr>
              <a:t>1/2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- 1  + c)/2 </a:t>
            </a:r>
            <a:r>
              <a:rPr lang="en-US" sz="2400" dirty="0">
                <a:solidFill>
                  <a:schemeClr val="tx1"/>
                </a:solidFill>
                <a:latin typeface="Baskerville" panose="02020502070401020303"/>
              </a:rPr>
              <a:t>)</a:t>
            </a: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 </a:t>
            </a:r>
          </a:p>
          <a:p>
            <a:pPr marL="0" indent="0">
              <a:lnSpc>
                <a:spcPct val="110000"/>
              </a:lnSpc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/>
              </a:rPr>
              <a:t>gives a 3/4 approximation of the long-run optimal achievable revenue for the platform.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863B51-6272-0463-81A5-203CC72A3A46}"/>
              </a:ext>
            </a:extLst>
          </p:cNvPr>
          <p:cNvSpPr txBox="1"/>
          <p:nvPr/>
        </p:nvSpPr>
        <p:spPr>
          <a:xfrm>
            <a:off x="614885" y="1110436"/>
            <a:ext cx="976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b="1" dirty="0">
                <a:latin typeface="Baskerville" panose="02020502070401020303"/>
              </a:rPr>
              <a:t>Set-up: </a:t>
            </a:r>
            <a:r>
              <a:rPr lang="en-US" dirty="0">
                <a:latin typeface="Baskerville" panose="02020502070401020303"/>
              </a:rPr>
              <a:t>The platform needs to choose a fee per transaction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f</a:t>
            </a:r>
            <a:r>
              <a:rPr lang="en-US" dirty="0">
                <a:latin typeface="Baskerville" panose="02020502070401020303"/>
              </a:rPr>
              <a:t>, and “no-show” rating g(NR) =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</a:p>
        </p:txBody>
      </p:sp>
      <p:pic>
        <p:nvPicPr>
          <p:cNvPr id="6" name="Picture 5" descr="A graph with a bar graph&#10;&#10;Description automatically generated with medium confidence">
            <a:extLst>
              <a:ext uri="{FF2B5EF4-FFF2-40B4-BE49-F238E27FC236}">
                <a16:creationId xmlns:a16="http://schemas.microsoft.com/office/drawing/2014/main" id="{0D2A9FE2-6E62-3C85-C2C0-05FE546427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608" y="3861781"/>
            <a:ext cx="2855933" cy="23459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 descr="A graph with a line&#10;&#10;Description automatically generated">
            <a:extLst>
              <a:ext uri="{FF2B5EF4-FFF2-40B4-BE49-F238E27FC236}">
                <a16:creationId xmlns:a16="http://schemas.microsoft.com/office/drawing/2014/main" id="{BFA1654B-2AA1-6FAB-3F15-1DF3EF3EF7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3210" y="3856850"/>
            <a:ext cx="3480134" cy="23676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 descr="A graph of service level&#10;&#10;Description automatically generated">
            <a:extLst>
              <a:ext uri="{FF2B5EF4-FFF2-40B4-BE49-F238E27FC236}">
                <a16:creationId xmlns:a16="http://schemas.microsoft.com/office/drawing/2014/main" id="{31C8AB17-7B69-710C-40EC-ABAA86F970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36013" y="3877672"/>
            <a:ext cx="3482140" cy="236899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144596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3439A-DDCC-70BE-5E53-0A958F5D64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974D27-A2A0-49E6-AF9F-8D998D987393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Conclusions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62FBA28-4E98-4429-8774-20C767FE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11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578EEED-7DF0-E8C0-0AD3-6F260DCE93D3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28482D0-0EEB-7D0B-9200-E6314D83E7BB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BDAFFA9B-1055-014B-F357-90F57C124167}"/>
              </a:ext>
            </a:extLst>
          </p:cNvPr>
          <p:cNvSpPr/>
          <p:nvPr/>
        </p:nvSpPr>
        <p:spPr>
          <a:xfrm>
            <a:off x="463393" y="1266869"/>
            <a:ext cx="9541647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b="1" i="1" dirty="0">
                <a:latin typeface="Baskerville"/>
              </a:rPr>
              <a:t>C1</a:t>
            </a:r>
            <a:r>
              <a:rPr lang="en-US" altLang="zh-CN" dirty="0">
                <a:latin typeface="Baskerville"/>
              </a:rPr>
              <a:t>. Introduced a moving average inspired rating system to address </a:t>
            </a:r>
            <a:r>
              <a:rPr lang="en-US" altLang="zh-CN" dirty="0">
                <a:solidFill>
                  <a:srgbClr val="002060"/>
                </a:solidFill>
                <a:latin typeface="Baskerville"/>
              </a:rPr>
              <a:t>sequential</a:t>
            </a:r>
            <a:r>
              <a:rPr lang="en-US" altLang="zh-CN" dirty="0">
                <a:latin typeface="Baskerville"/>
              </a:rPr>
              <a:t> </a:t>
            </a:r>
            <a:r>
              <a:rPr lang="en-US" altLang="zh-CN" dirty="0">
                <a:solidFill>
                  <a:srgbClr val="002060"/>
                </a:solidFill>
                <a:latin typeface="Baskerville"/>
              </a:rPr>
              <a:t>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Introduced a framework for oblivious rating system facing adversarial change in service quality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The parameter </a:t>
            </a:r>
            <a:r>
              <a:rPr lang="en-US" sz="1800" b="1" dirty="0">
                <a:solidFill>
                  <a:schemeClr val="accent3"/>
                </a:solidFill>
                <a:latin typeface="Baskerville" panose="02020502070401020303"/>
              </a:rPr>
              <a:t>⍺</a:t>
            </a:r>
            <a:r>
              <a:rPr lang="en-US" altLang="zh-CN" dirty="0">
                <a:latin typeface="Baskerville"/>
              </a:rPr>
              <a:t> can be tuned to trade-off change point detection and rating sensitivity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This is asymptotically optimal for a min-max objective that protects customers from worst case outcomes</a:t>
            </a: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pPr>
              <a:spcAft>
                <a:spcPts val="600"/>
              </a:spcAft>
            </a:pPr>
            <a:r>
              <a:rPr lang="en-US" altLang="zh-CN" b="1" i="1" dirty="0">
                <a:latin typeface="Baskerville"/>
              </a:rPr>
              <a:t>C2</a:t>
            </a:r>
            <a:r>
              <a:rPr lang="en-US" altLang="zh-CN" dirty="0">
                <a:latin typeface="Baskerville"/>
              </a:rPr>
              <a:t>. Introduce penalty reviews to address </a:t>
            </a:r>
            <a:r>
              <a:rPr lang="en-US" altLang="zh-CN" dirty="0">
                <a:solidFill>
                  <a:srgbClr val="002060"/>
                </a:solidFill>
                <a:latin typeface="Baskerville"/>
              </a:rPr>
              <a:t>temporal staling </a:t>
            </a:r>
            <a:r>
              <a:rPr lang="en-US" altLang="zh-CN" dirty="0">
                <a:latin typeface="Baskerville"/>
              </a:rPr>
              <a:t>caused by disintermediation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By down-weighting ratings due to perceived inactivity the platform can prevent disintermediation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The penalty term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altLang="zh-CN" dirty="0">
                <a:latin typeface="Baskerville"/>
              </a:rPr>
              <a:t> can be tuned to penalize inactivity, incentivizing high quality service   providers to transact on the platform and generating revenue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zh-CN" dirty="0">
                <a:latin typeface="Baskerville"/>
              </a:rPr>
              <a:t>We give theory for setting </a:t>
            </a:r>
            <a:r>
              <a:rPr lang="en-US" b="1" dirty="0">
                <a:solidFill>
                  <a:schemeClr val="accent3"/>
                </a:solidFill>
                <a:latin typeface="Baskerville" panose="02020502070401020303"/>
              </a:rPr>
              <a:t>β</a:t>
            </a:r>
            <a:r>
              <a:rPr lang="en-US" altLang="zh-CN" b="1" dirty="0">
                <a:solidFill>
                  <a:schemeClr val="accent3"/>
                </a:solidFill>
                <a:latin typeface="Baskerville"/>
              </a:rPr>
              <a:t> </a:t>
            </a:r>
            <a:r>
              <a:rPr lang="en-US" altLang="zh-CN" dirty="0">
                <a:latin typeface="Baskerville"/>
              </a:rPr>
              <a:t>and the fee </a:t>
            </a:r>
            <a:r>
              <a:rPr lang="en-US" altLang="zh-CN" b="1" dirty="0">
                <a:solidFill>
                  <a:schemeClr val="accent3"/>
                </a:solidFill>
                <a:latin typeface="Baskerville"/>
              </a:rPr>
              <a:t>f </a:t>
            </a:r>
            <a:r>
              <a:rPr lang="en-US" altLang="zh-CN" dirty="0">
                <a:latin typeface="Baskerville"/>
              </a:rPr>
              <a:t>that is detail-free and approximately optimal</a:t>
            </a:r>
            <a:endParaRPr lang="en-US" altLang="zh-CN" b="1" dirty="0">
              <a:solidFill>
                <a:schemeClr val="accent3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  <a:p>
            <a:endParaRPr lang="en-US" dirty="0">
              <a:solidFill>
                <a:schemeClr val="tx2"/>
              </a:solidFill>
              <a:latin typeface="Baskerville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371216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0D05B0A-64C7-7141-855E-0640852DF730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Thank You!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63B26ED-FE82-491B-9665-A91D7F0B1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542AF6-6CF3-4EDF-9C1C-C2F61E04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F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AFF32F9D-B208-FD2D-5A41-7573D9E8925A}"/>
              </a:ext>
            </a:extLst>
          </p:cNvPr>
          <p:cNvSpPr txBox="1">
            <a:spLocks/>
          </p:cNvSpPr>
          <p:nvPr/>
        </p:nvSpPr>
        <p:spPr>
          <a:xfrm>
            <a:off x="463393" y="1155935"/>
            <a:ext cx="8414254" cy="1186862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Full paper on SSRN: </a:t>
            </a: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  <a:hlinkClick r:id="rId3"/>
              </a:rPr>
              <a:t>Fresh Rating Systems: Structure, Incentives, and Fees</a:t>
            </a: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lvl="1"/>
            <a:r>
              <a:rPr lang="en-US" sz="18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Comments, questions, and suggestions are very welcome!</a:t>
            </a:r>
          </a:p>
          <a:p>
            <a:pPr lvl="1"/>
            <a:endParaRPr lang="en-US" sz="1800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If you like this work, Titing Cui is joining the University of Tulsa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lvl="1"/>
            <a:r>
              <a:rPr lang="en-US" sz="18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More of his work at: </a:t>
            </a:r>
            <a:r>
              <a:rPr lang="en-US" sz="1800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https://tcui-pitt.github.io/</a:t>
            </a:r>
            <a:endParaRPr lang="en-US" sz="1800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lvl="1"/>
            <a:endParaRPr lang="en-US" sz="1800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You can find these slides at: </a:t>
            </a: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  <a:hlinkClick r:id="rId5"/>
              </a:rPr>
              <a:t>https://mhamilton-pitt.github.io/publications/</a:t>
            </a: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Contact: </a:t>
            </a: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  <a:hlinkClick r:id="rId6"/>
              </a:rPr>
              <a:t>tic54@pitt.edu </a:t>
            </a:r>
            <a:r>
              <a:rPr lang="en-US" dirty="0">
                <a:solidFill>
                  <a:schemeClr val="tx1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, </a:t>
            </a:r>
            <a:r>
              <a:rPr lang="en-US" sz="1800" dirty="0">
                <a:solidFill>
                  <a:schemeClr val="tx2"/>
                </a:solidFill>
                <a:latin typeface="Baskerville" panose="02020502070401020303" pitchFamily="18" charset="0"/>
                <a:ea typeface="Baskerville" panose="02020502070401020303" pitchFamily="18" charset="0"/>
                <a:hlinkClick r:id="rId7"/>
              </a:rPr>
              <a:t>mhamilton@katz.pitt.edu</a:t>
            </a:r>
            <a:endParaRPr lang="en-US" dirty="0">
              <a:solidFill>
                <a:schemeClr val="tx1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8DEBDD-D666-ACFF-04CD-532B86C70990}"/>
              </a:ext>
            </a:extLst>
          </p:cNvPr>
          <p:cNvGrpSpPr/>
          <p:nvPr/>
        </p:nvGrpSpPr>
        <p:grpSpPr>
          <a:xfrm>
            <a:off x="8119718" y="4417149"/>
            <a:ext cx="3397749" cy="1874894"/>
            <a:chOff x="6010512" y="2550265"/>
            <a:chExt cx="5751799" cy="3497358"/>
          </a:xfrm>
        </p:grpSpPr>
        <p:pic>
          <p:nvPicPr>
            <p:cNvPr id="11" name="Picture 10" descr="A logo with a fork in a circle&#10;&#10;Description automatically generated">
              <a:extLst>
                <a:ext uri="{FF2B5EF4-FFF2-40B4-BE49-F238E27FC236}">
                  <a16:creationId xmlns:a16="http://schemas.microsoft.com/office/drawing/2014/main" id="{E33F4672-4783-9CD0-307B-93E267AE44A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8333761" y="2550265"/>
              <a:ext cx="1188019" cy="1541342"/>
            </a:xfrm>
            <a:prstGeom prst="rect">
              <a:avLst/>
            </a:prstGeom>
          </p:spPr>
        </p:pic>
        <p:pic>
          <p:nvPicPr>
            <p:cNvPr id="12" name="Picture 11" descr="A drawing of a small building&#10;&#10;Description automatically generated">
              <a:extLst>
                <a:ext uri="{FF2B5EF4-FFF2-40B4-BE49-F238E27FC236}">
                  <a16:creationId xmlns:a16="http://schemas.microsoft.com/office/drawing/2014/main" id="{4F0C8A87-9834-EC43-6716-CBF48737E53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2417" l="10000" r="93500">
                          <a14:foregroundMark x1="89583" y1="55417" x2="89583" y2="55417"/>
                          <a14:foregroundMark x1="93500" y1="56167" x2="93500" y2="56167"/>
                          <a14:foregroundMark x1="74500" y1="50333" x2="74500" y2="50333"/>
                          <a14:foregroundMark x1="76583" y1="51417" x2="76583" y2="51417"/>
                          <a14:foregroundMark x1="51083" y1="86000" x2="51083" y2="86000"/>
                          <a14:foregroundMark x1="38500" y1="88667" x2="38500" y2="88667"/>
                          <a14:foregroundMark x1="32250" y1="88667" x2="32250" y2="88667"/>
                          <a14:foregroundMark x1="25000" y1="74000" x2="25000" y2="74000"/>
                          <a14:foregroundMark x1="21417" y1="70083" x2="21417" y2="70083"/>
                          <a14:foregroundMark x1="15167" y1="66250" x2="15417" y2="76083"/>
                          <a14:foregroundMark x1="14250" y1="38500" x2="16333" y2="68000"/>
                          <a14:foregroundMark x1="19667" y1="86750" x2="35333" y2="91750"/>
                          <a14:foregroundMark x1="35333" y1="91750" x2="45833" y2="91833"/>
                          <a14:foregroundMark x1="15000" y1="86167" x2="21417" y2="86417"/>
                          <a14:foregroundMark x1="13917" y1="75333" x2="14083" y2="81667"/>
                          <a14:foregroundMark x1="14417" y1="87167" x2="14417" y2="81167"/>
                          <a14:foregroundMark x1="44833" y1="92417" x2="50333" y2="87417"/>
                          <a14:foregroundMark x1="50333" y1="87417" x2="58083" y2="88833"/>
                          <a14:foregroundMark x1="58083" y1="88833" x2="65167" y2="88083"/>
                          <a14:foregroundMark x1="65167" y1="89167" x2="80667" y2="89917"/>
                          <a14:foregroundMark x1="80667" y1="89917" x2="87500" y2="87917"/>
                          <a14:foregroundMark x1="87500" y1="87917" x2="87833" y2="85833"/>
                          <a14:foregroundMark x1="83167" y1="90667" x2="88083" y2="88417"/>
                          <a14:foregroundMark x1="86000" y1="90333" x2="89000" y2="87500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943733" y="4264398"/>
              <a:ext cx="1783225" cy="1783225"/>
            </a:xfrm>
            <a:prstGeom prst="rect">
              <a:avLst/>
            </a:prstGeom>
          </p:spPr>
        </p:pic>
        <p:pic>
          <p:nvPicPr>
            <p:cNvPr id="13" name="Picture 12" descr="A black silhouette of a person holding a knife and fork&#10;&#10;Description automatically generated">
              <a:extLst>
                <a:ext uri="{FF2B5EF4-FFF2-40B4-BE49-F238E27FC236}">
                  <a16:creationId xmlns:a16="http://schemas.microsoft.com/office/drawing/2014/main" id="{FE3221AD-4FA0-0B95-5B11-7CD623B88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4120" b="97004" l="9636" r="89936">
                          <a14:foregroundMark x1="48073" y1="54494" x2="48073" y2="54494"/>
                          <a14:foregroundMark x1="48715" y1="19476" x2="48715" y2="19476"/>
                          <a14:foregroundMark x1="36296" y1="5993" x2="36296" y2="5993"/>
                          <a14:foregroundMark x1="60278" y1="4307" x2="60278" y2="4307"/>
                          <a14:foregroundMark x1="44861" y1="93820" x2="44861" y2="93820"/>
                          <a14:foregroundMark x1="52677" y1="95693" x2="52677" y2="95693"/>
                          <a14:foregroundMark x1="45824" y1="97004" x2="45824" y2="97004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6010512" y="4486867"/>
              <a:ext cx="2340752" cy="1338289"/>
            </a:xfrm>
            <a:prstGeom prst="rect">
              <a:avLst/>
            </a:prstGeom>
          </p:spPr>
        </p:pic>
        <p:pic>
          <p:nvPicPr>
            <p:cNvPr id="17" name="Picture 8" descr="Image">
              <a:extLst>
                <a:ext uri="{FF2B5EF4-FFF2-40B4-BE49-F238E27FC236}">
                  <a16:creationId xmlns:a16="http://schemas.microsoft.com/office/drawing/2014/main" id="{DBCB1979-3C65-8C4D-A657-2090F38F04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613" t="38954"/>
            <a:stretch/>
          </p:blipFill>
          <p:spPr bwMode="auto">
            <a:xfrm>
              <a:off x="10190112" y="3194213"/>
              <a:ext cx="1572199" cy="11157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6A066CD-39B6-DF63-2EF1-676567FA3A8D}"/>
                </a:ext>
              </a:extLst>
            </p:cNvPr>
            <p:cNvCxnSpPr/>
            <p:nvPr/>
          </p:nvCxnSpPr>
          <p:spPr>
            <a:xfrm flipV="1">
              <a:off x="7617188" y="4135535"/>
              <a:ext cx="637309" cy="82886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1085632-76C5-CE41-F6FB-4E62B4CCC8C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588155" y="4121680"/>
              <a:ext cx="637309" cy="82886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Multiply 19">
              <a:extLst>
                <a:ext uri="{FF2B5EF4-FFF2-40B4-BE49-F238E27FC236}">
                  <a16:creationId xmlns:a16="http://schemas.microsoft.com/office/drawing/2014/main" id="{DFF60DEC-E2E7-1E29-8291-E5BDA5131999}"/>
                </a:ext>
              </a:extLst>
            </p:cNvPr>
            <p:cNvSpPr/>
            <p:nvPr/>
          </p:nvSpPr>
          <p:spPr>
            <a:xfrm rot="2025844">
              <a:off x="7736274" y="4335619"/>
              <a:ext cx="429495" cy="309270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Multiply 20">
              <a:extLst>
                <a:ext uri="{FF2B5EF4-FFF2-40B4-BE49-F238E27FC236}">
                  <a16:creationId xmlns:a16="http://schemas.microsoft.com/office/drawing/2014/main" id="{74947CD9-B7D7-5776-FE44-F4D89B8D86DF}"/>
                </a:ext>
              </a:extLst>
            </p:cNvPr>
            <p:cNvSpPr/>
            <p:nvPr/>
          </p:nvSpPr>
          <p:spPr>
            <a:xfrm rot="19768093">
              <a:off x="9678131" y="4365277"/>
              <a:ext cx="429495" cy="309270"/>
            </a:xfrm>
            <a:prstGeom prst="mathMultiply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1CD1F02B-8D92-2F39-41B7-E86DA3B1D2A7}"/>
                </a:ext>
              </a:extLst>
            </p:cNvPr>
            <p:cNvCxnSpPr/>
            <p:nvPr/>
          </p:nvCxnSpPr>
          <p:spPr>
            <a:xfrm>
              <a:off x="7728117" y="5320145"/>
              <a:ext cx="2215616" cy="0"/>
            </a:xfrm>
            <a:prstGeom prst="straightConnector1">
              <a:avLst/>
            </a:prstGeom>
            <a:ln w="57150">
              <a:solidFill>
                <a:srgbClr val="00B05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Titing Cui">
            <a:extLst>
              <a:ext uri="{FF2B5EF4-FFF2-40B4-BE49-F238E27FC236}">
                <a16:creationId xmlns:a16="http://schemas.microsoft.com/office/drawing/2014/main" id="{1190DAFD-77AC-D4F8-5B34-9E28B4F3C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4312" y="1079802"/>
            <a:ext cx="2745593" cy="2745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5348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Google review summary for Pad Thai Noodle</a:t>
            </a:r>
          </a:p>
        </p:txBody>
      </p:sp>
      <p:pic>
        <p:nvPicPr>
          <p:cNvPr id="4" name="Picture 3" descr="A screenshot of a food menu&#10;&#10;Description automatically generated">
            <a:extLst>
              <a:ext uri="{FF2B5EF4-FFF2-40B4-BE49-F238E27FC236}">
                <a16:creationId xmlns:a16="http://schemas.microsoft.com/office/drawing/2014/main" id="{F581191C-14DF-D9B5-3605-F66CF4970B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623" y="1208522"/>
            <a:ext cx="5325001" cy="399375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A371FAD-8F3E-5AC1-3664-62C092B12739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1690DB-2D37-12E8-229B-116EC1B464F3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0BB09E-71B7-C0B2-4613-777FA49CA48B}"/>
              </a:ext>
            </a:extLst>
          </p:cNvPr>
          <p:cNvSpPr txBox="1"/>
          <p:nvPr/>
        </p:nvSpPr>
        <p:spPr>
          <a:xfrm>
            <a:off x="366593" y="1112918"/>
            <a:ext cx="6042909" cy="4960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reviews into a single, numeric measure of service provider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customer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customers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6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issue: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Sequential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Rating not determined by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4157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Google review summary for Pad Thai Noodle</a:t>
            </a:r>
          </a:p>
        </p:txBody>
      </p:sp>
      <p:pic>
        <p:nvPicPr>
          <p:cNvPr id="5" name="Picture 4" descr="A screenshot of a review&#10;&#10;Description automatically generated">
            <a:extLst>
              <a:ext uri="{FF2B5EF4-FFF2-40B4-BE49-F238E27FC236}">
                <a16:creationId xmlns:a16="http://schemas.microsoft.com/office/drawing/2014/main" id="{627D28F7-E859-D59D-7956-F6B7C1834A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928" y="1389265"/>
            <a:ext cx="4634271" cy="379004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F7D43A-D397-876A-7AF7-6987C3A598E3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DF43658-93E6-EE7B-7A81-67DC6208D333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16E96-A81E-F61F-785E-432767CCA08A}"/>
              </a:ext>
            </a:extLst>
          </p:cNvPr>
          <p:cNvSpPr txBox="1"/>
          <p:nvPr/>
        </p:nvSpPr>
        <p:spPr>
          <a:xfrm>
            <a:off x="366593" y="1112918"/>
            <a:ext cx="6062927" cy="4960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reviews into a single, numeric measure of service provider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customer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customers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6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issue: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Sequential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Rating not determined by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3288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Reviews seem good at first glance…</a:t>
            </a:r>
          </a:p>
        </p:txBody>
      </p:sp>
      <p:pic>
        <p:nvPicPr>
          <p:cNvPr id="4" name="Picture 3" descr="A screenshot of a phone&#10;&#10;Description automatically generated">
            <a:extLst>
              <a:ext uri="{FF2B5EF4-FFF2-40B4-BE49-F238E27FC236}">
                <a16:creationId xmlns:a16="http://schemas.microsoft.com/office/drawing/2014/main" id="{2938CEEE-55EC-6372-2135-5C0AECF02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815" y="672474"/>
            <a:ext cx="3959566" cy="452301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0C26FF1-69FB-C76B-2A0C-7C2CA6F7AB25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C97C5B-9427-F640-5122-D8B4E789F0A3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4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AA9F4A0-5204-BB33-6E1D-AE88ACB83648}"/>
              </a:ext>
            </a:extLst>
          </p:cNvPr>
          <p:cNvSpPr txBox="1"/>
          <p:nvPr/>
        </p:nvSpPr>
        <p:spPr>
          <a:xfrm>
            <a:off x="366593" y="1112918"/>
            <a:ext cx="5908750" cy="471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reviews into a single, numeric measure of service provider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customer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customers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6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issue: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Sequential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Rating not determined by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0718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By investigating, the truth is revealed</a:t>
            </a:r>
          </a:p>
        </p:txBody>
      </p:sp>
      <p:pic>
        <p:nvPicPr>
          <p:cNvPr id="5" name="Picture 4" descr="A screenshot of a phone&#10;&#10;Description automatically generated">
            <a:extLst>
              <a:ext uri="{FF2B5EF4-FFF2-40B4-BE49-F238E27FC236}">
                <a16:creationId xmlns:a16="http://schemas.microsoft.com/office/drawing/2014/main" id="{A89BFC57-06F1-EC82-40D4-C42C7E14C2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7031" y="911185"/>
            <a:ext cx="3807134" cy="432260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 descr="A screenshot of a website&#10;&#10;Description automatically generated">
            <a:extLst>
              <a:ext uri="{FF2B5EF4-FFF2-40B4-BE49-F238E27FC236}">
                <a16:creationId xmlns:a16="http://schemas.microsoft.com/office/drawing/2014/main" id="{2078342B-C212-23EB-B52D-3A24D2CF8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3573" y="1594451"/>
            <a:ext cx="4129100" cy="278492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Picture 19" descr="A screenshot of a review&#10;&#10;Description automatically generated">
            <a:extLst>
              <a:ext uri="{FF2B5EF4-FFF2-40B4-BE49-F238E27FC236}">
                <a16:creationId xmlns:a16="http://schemas.microsoft.com/office/drawing/2014/main" id="{0C284A82-7F59-7751-8788-4621F1667C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4030" y="2020007"/>
            <a:ext cx="4779299" cy="323940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2" name="Picture 21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5E45301-D252-E4F4-0CF0-156D9D1772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9696" y="2827655"/>
            <a:ext cx="4956853" cy="231899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FF0000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152666-1F31-5106-C632-32BB641C730D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DFF92B-CEB4-D9C6-AD07-2FEAB675300D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7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698F10-D674-1271-4BAB-105ACDB29E77}"/>
              </a:ext>
            </a:extLst>
          </p:cNvPr>
          <p:cNvSpPr txBox="1"/>
          <p:nvPr/>
        </p:nvSpPr>
        <p:spPr>
          <a:xfrm>
            <a:off x="366593" y="1112918"/>
            <a:ext cx="5899742" cy="4719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reviews into a single, numeric measure of service provider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customer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customers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6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issue: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Sequential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Rating not determined by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538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Fast forward one year later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152666-1F31-5106-C632-32BB641C730D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DFF92B-CEB4-D9C6-AD07-2FEAB675300D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3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698F10-D674-1271-4BAB-105ACDB29E77}"/>
              </a:ext>
            </a:extLst>
          </p:cNvPr>
          <p:cNvSpPr txBox="1"/>
          <p:nvPr/>
        </p:nvSpPr>
        <p:spPr>
          <a:xfrm>
            <a:off x="366593" y="1112918"/>
            <a:ext cx="5901187" cy="5073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reviews into a single, numeric measure of service provider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customer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customers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6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issue: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Sequential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Rating not determined by recent reviews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Temporal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No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4" name="Picture 3" descr="A screenshot of a food menu&#10;&#10;Description automatically generated">
            <a:extLst>
              <a:ext uri="{FF2B5EF4-FFF2-40B4-BE49-F238E27FC236}">
                <a16:creationId xmlns:a16="http://schemas.microsoft.com/office/drawing/2014/main" id="{DC2789D7-440A-C03B-409D-D11E1D0153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367"/>
          <a:stretch/>
        </p:blipFill>
        <p:spPr>
          <a:xfrm>
            <a:off x="6557451" y="2498501"/>
            <a:ext cx="4642659" cy="26943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75772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7277D46-7D76-F44B-A09E-B9910EBCD56F}"/>
              </a:ext>
            </a:extLst>
          </p:cNvPr>
          <p:cNvCxnSpPr>
            <a:cxnSpLocks/>
          </p:cNvCxnSpPr>
          <p:nvPr/>
        </p:nvCxnSpPr>
        <p:spPr>
          <a:xfrm>
            <a:off x="11728606" y="228600"/>
            <a:ext cx="0" cy="64008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3DE43DC-FE87-B449-98CE-234D7B333E53}"/>
              </a:ext>
            </a:extLst>
          </p:cNvPr>
          <p:cNvCxnSpPr>
            <a:cxnSpLocks/>
          </p:cNvCxnSpPr>
          <p:nvPr/>
        </p:nvCxnSpPr>
        <p:spPr>
          <a:xfrm flipH="1">
            <a:off x="231371" y="6403571"/>
            <a:ext cx="11729259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3AFBD43-AF0A-4FBB-8317-B658563D1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MSOM 2024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DD891-AE38-47FA-8EBE-89D4C3CF4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47C655-C894-DBFF-C0C0-FF0D78002B32}"/>
              </a:ext>
            </a:extLst>
          </p:cNvPr>
          <p:cNvSpPr txBox="1"/>
          <p:nvPr/>
        </p:nvSpPr>
        <p:spPr>
          <a:xfrm>
            <a:off x="6843573" y="5372479"/>
            <a:ext cx="467405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sz="1200" i="1" dirty="0">
                <a:latin typeface="Baskerville" panose="02020502070401020303" pitchFamily="18" charset="0"/>
                <a:ea typeface="Baskerville" panose="02020502070401020303" pitchFamily="18" charset="0"/>
              </a:rPr>
              <a:t>Ex</a:t>
            </a:r>
            <a:r>
              <a:rPr lang="en-US" sz="1200" dirty="0">
                <a:latin typeface="Baskerville" panose="02020502070401020303" pitchFamily="18" charset="0"/>
                <a:ea typeface="Baskerville" panose="02020502070401020303" pitchFamily="18" charset="0"/>
              </a:rPr>
              <a:t>.: Finally accurate?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152666-1F31-5106-C632-32BB641C730D}"/>
              </a:ext>
            </a:extLst>
          </p:cNvPr>
          <p:cNvSpPr txBox="1"/>
          <p:nvPr/>
        </p:nvSpPr>
        <p:spPr>
          <a:xfrm>
            <a:off x="463393" y="454428"/>
            <a:ext cx="1119800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latin typeface="Baskerville" panose="02020502070401020303" pitchFamily="18" charset="0"/>
                <a:ea typeface="Baskerville" panose="02020502070401020303" pitchFamily="18" charset="0"/>
              </a:rPr>
              <a:t>Rating Systems in Practice: Stale Ratings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DFF92B-CEB4-D9C6-AD07-2FEAB675300D}"/>
              </a:ext>
            </a:extLst>
          </p:cNvPr>
          <p:cNvSpPr txBox="1"/>
          <p:nvPr/>
        </p:nvSpPr>
        <p:spPr>
          <a:xfrm>
            <a:off x="465042" y="5849573"/>
            <a:ext cx="11263564" cy="553998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[1] S. </a:t>
            </a:r>
            <a:r>
              <a:rPr lang="en-US" sz="1000" i="1" dirty="0" err="1">
                <a:latin typeface="Baskerville" panose="02020502070401020303" pitchFamily="18" charset="0"/>
                <a:ea typeface="Baskerville" panose="02020502070401020303" pitchFamily="18" charset="0"/>
              </a:rPr>
              <a:t>Taledis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, 2016. Reputation and Feedback Systems in Online Platform Markets.</a:t>
            </a: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[3] </a:t>
            </a:r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  <a:hlinkClick r:id="rId3"/>
              </a:rPr>
              <a:t>https://www.powerreviews.com/insights/information-shoppers-want-product-reviews/</a:t>
            </a:r>
            <a:endParaRPr lang="en-US" sz="1000" i="1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algn="r"/>
            <a:r>
              <a:rPr lang="en-US" sz="1000" i="1" dirty="0">
                <a:latin typeface="Baskerville" panose="02020502070401020303" pitchFamily="18" charset="0"/>
                <a:ea typeface="Baskerville" panose="02020502070401020303" pitchFamily="18" charset="0"/>
              </a:rPr>
              <a:t>[4] M. Luca, 2017. Designing Online Marketplaces: Trust and Reputation Mechanisms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698F10-D674-1271-4BAB-105ACDB29E77}"/>
              </a:ext>
            </a:extLst>
          </p:cNvPr>
          <p:cNvSpPr txBox="1"/>
          <p:nvPr/>
        </p:nvSpPr>
        <p:spPr>
          <a:xfrm>
            <a:off x="366593" y="1112918"/>
            <a:ext cx="5916068" cy="5073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A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Rating System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aggregates reviews into a single, numeric measure of service provider quality. </a:t>
            </a:r>
            <a:endParaRPr lang="en-US" b="1" baseline="30000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Facilitates trust between a service provider and customer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[1]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88% of customers investigate reviews before purchasing </a:t>
            </a:r>
            <a:r>
              <a:rPr lang="en-US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[3]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Def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: We call a rating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stale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if it’s based off old transactions</a:t>
            </a:r>
            <a:endParaRPr lang="en-US" b="1" dirty="0">
              <a:solidFill>
                <a:srgbClr val="002060"/>
              </a:solidFill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38% of shoppers won’t purchase a product if the only reviews available are older than 90 days</a:t>
            </a:r>
            <a:r>
              <a:rPr lang="en-US" b="0" i="0" baseline="30000" dirty="0">
                <a:effectLst/>
                <a:latin typeface="Baskerville" panose="02020502070401020303" pitchFamily="18" charset="0"/>
                <a:ea typeface="Baskerville" panose="02020502070401020303" pitchFamily="18" charset="0"/>
              </a:rPr>
              <a:t> [3]</a:t>
            </a:r>
          </a:p>
          <a:p>
            <a:pPr>
              <a:spcAft>
                <a:spcPts val="600"/>
              </a:spcAft>
            </a:pPr>
            <a:endParaRPr lang="en-US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sz="1600" baseline="30000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</a:p>
          <a:p>
            <a:pPr>
              <a:spcAft>
                <a:spcPts val="600"/>
              </a:spcAft>
            </a:pPr>
            <a:endParaRPr lang="en-US" sz="1600" baseline="30000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Key issue: </a:t>
            </a:r>
            <a:r>
              <a:rPr lang="en-US" b="1" dirty="0">
                <a:solidFill>
                  <a:srgbClr val="002060"/>
                </a:solidFill>
                <a:latin typeface="Baskerville" panose="02020502070401020303" pitchFamily="18" charset="0"/>
                <a:ea typeface="Baskerville" panose="02020502070401020303" pitchFamily="18" charset="0"/>
              </a:rPr>
              <a:t>Staling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Sequential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Rating not determined by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i="1" u="sng" dirty="0">
                <a:latin typeface="Baskerville" panose="02020502070401020303" pitchFamily="18" charset="0"/>
                <a:ea typeface="Baskerville" panose="02020502070401020303" pitchFamily="18" charset="0"/>
              </a:rPr>
              <a:t>Temporal Staling:</a:t>
            </a:r>
            <a:r>
              <a:rPr lang="en-US" i="1" dirty="0">
                <a:latin typeface="Baskerville" panose="02020502070401020303" pitchFamily="18" charset="0"/>
                <a:ea typeface="Baskerville" panose="02020502070401020303" pitchFamily="18" charset="0"/>
              </a:rPr>
              <a:t> </a:t>
            </a:r>
            <a:r>
              <a:rPr lang="en-US" dirty="0">
                <a:latin typeface="Baskerville" panose="02020502070401020303" pitchFamily="18" charset="0"/>
                <a:ea typeface="Baskerville" panose="02020502070401020303" pitchFamily="18" charset="0"/>
              </a:rPr>
              <a:t>No recent reviews</a:t>
            </a:r>
            <a:endParaRPr lang="en-US" i="1" u="sng" dirty="0">
              <a:latin typeface="Baskerville" panose="02020502070401020303" pitchFamily="18" charset="0"/>
              <a:ea typeface="Baskerville" panose="02020502070401020303" pitchFamily="18" charset="0"/>
            </a:endParaRPr>
          </a:p>
        </p:txBody>
      </p:sp>
      <p:pic>
        <p:nvPicPr>
          <p:cNvPr id="10" name="Picture 9" descr="A screenshot of a food menu&#10;&#10;Description automatically generated">
            <a:extLst>
              <a:ext uri="{FF2B5EF4-FFF2-40B4-BE49-F238E27FC236}">
                <a16:creationId xmlns:a16="http://schemas.microsoft.com/office/drawing/2014/main" id="{0B7C1378-AD5B-026C-C5E1-ADCA5C81D7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367"/>
          <a:stretch/>
        </p:blipFill>
        <p:spPr>
          <a:xfrm>
            <a:off x="6557451" y="2498501"/>
            <a:ext cx="4642659" cy="269439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7BBFC9BD-6FA0-F0F2-6DEA-37B580C14D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0029" b="32591"/>
          <a:stretch/>
        </p:blipFill>
        <p:spPr>
          <a:xfrm>
            <a:off x="6811157" y="1899732"/>
            <a:ext cx="4213183" cy="327855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833AEC-999A-5069-B5B2-AEC3813BBD75}"/>
              </a:ext>
            </a:extLst>
          </p:cNvPr>
          <p:cNvCxnSpPr/>
          <p:nvPr/>
        </p:nvCxnSpPr>
        <p:spPr>
          <a:xfrm>
            <a:off x="7984901" y="3897176"/>
            <a:ext cx="772733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screenshot of a menu&#10;&#10;Description automatically generated">
            <a:extLst>
              <a:ext uri="{FF2B5EF4-FFF2-40B4-BE49-F238E27FC236}">
                <a16:creationId xmlns:a16="http://schemas.microsoft.com/office/drawing/2014/main" id="{48877447-5638-3EF1-70C4-6AADD3BA26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5500" y="1734365"/>
            <a:ext cx="4677336" cy="35483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0714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6.3"/>
</p:tagLst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18419</TotalTime>
  <Words>5602</Words>
  <Application>Microsoft Macintosh PowerPoint</Application>
  <PresentationFormat>Widescreen</PresentationFormat>
  <Paragraphs>641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Baskerville</vt:lpstr>
      <vt:lpstr>Calibri</vt:lpstr>
      <vt:lpstr>Cambria Math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DiChristofano, Alex</dc:creator>
  <cp:lastModifiedBy>Hamilton, Michael</cp:lastModifiedBy>
  <cp:revision>579</cp:revision>
  <dcterms:created xsi:type="dcterms:W3CDTF">2021-04-14T00:50:46Z</dcterms:created>
  <dcterms:modified xsi:type="dcterms:W3CDTF">2024-07-01T11:53:17Z</dcterms:modified>
</cp:coreProperties>
</file>